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67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3004800" cy="9753600"/>
  <p:notesSz cx="6858000" cy="9144000"/>
  <p:defaultTextStyle>
    <a:lvl1pPr algn="ctr" defTabSz="584200">
      <a:defRPr sz="3600">
        <a:solidFill>
          <a:srgbClr val="5E5E5E"/>
        </a:solidFill>
        <a:latin typeface="Hoefler Text"/>
        <a:ea typeface="Hoefler Text"/>
        <a:cs typeface="Hoefler Text"/>
        <a:sym typeface="Hoefler Text"/>
      </a:defRPr>
    </a:lvl1pPr>
    <a:lvl2pPr indent="228600" algn="ctr" defTabSz="584200">
      <a:defRPr sz="3600">
        <a:solidFill>
          <a:srgbClr val="5E5E5E"/>
        </a:solidFill>
        <a:latin typeface="Hoefler Text"/>
        <a:ea typeface="Hoefler Text"/>
        <a:cs typeface="Hoefler Text"/>
        <a:sym typeface="Hoefler Text"/>
      </a:defRPr>
    </a:lvl2pPr>
    <a:lvl3pPr indent="457200" algn="ctr" defTabSz="584200">
      <a:defRPr sz="3600">
        <a:solidFill>
          <a:srgbClr val="5E5E5E"/>
        </a:solidFill>
        <a:latin typeface="Hoefler Text"/>
        <a:ea typeface="Hoefler Text"/>
        <a:cs typeface="Hoefler Text"/>
        <a:sym typeface="Hoefler Text"/>
      </a:defRPr>
    </a:lvl3pPr>
    <a:lvl4pPr indent="685800" algn="ctr" defTabSz="584200">
      <a:defRPr sz="3600">
        <a:solidFill>
          <a:srgbClr val="5E5E5E"/>
        </a:solidFill>
        <a:latin typeface="Hoefler Text"/>
        <a:ea typeface="Hoefler Text"/>
        <a:cs typeface="Hoefler Text"/>
        <a:sym typeface="Hoefler Text"/>
      </a:defRPr>
    </a:lvl4pPr>
    <a:lvl5pPr indent="914400" algn="ctr" defTabSz="584200">
      <a:defRPr sz="3600">
        <a:solidFill>
          <a:srgbClr val="5E5E5E"/>
        </a:solidFill>
        <a:latin typeface="Hoefler Text"/>
        <a:ea typeface="Hoefler Text"/>
        <a:cs typeface="Hoefler Text"/>
        <a:sym typeface="Hoefler Text"/>
      </a:defRPr>
    </a:lvl5pPr>
    <a:lvl6pPr indent="1143000" algn="ctr" defTabSz="584200">
      <a:defRPr sz="3600">
        <a:solidFill>
          <a:srgbClr val="5E5E5E"/>
        </a:solidFill>
        <a:latin typeface="Hoefler Text"/>
        <a:ea typeface="Hoefler Text"/>
        <a:cs typeface="Hoefler Text"/>
        <a:sym typeface="Hoefler Text"/>
      </a:defRPr>
    </a:lvl6pPr>
    <a:lvl7pPr indent="1371600" algn="ctr" defTabSz="584200">
      <a:defRPr sz="3600">
        <a:solidFill>
          <a:srgbClr val="5E5E5E"/>
        </a:solidFill>
        <a:latin typeface="Hoefler Text"/>
        <a:ea typeface="Hoefler Text"/>
        <a:cs typeface="Hoefler Text"/>
        <a:sym typeface="Hoefler Text"/>
      </a:defRPr>
    </a:lvl7pPr>
    <a:lvl8pPr indent="1600200" algn="ctr" defTabSz="584200">
      <a:defRPr sz="3600">
        <a:solidFill>
          <a:srgbClr val="5E5E5E"/>
        </a:solidFill>
        <a:latin typeface="Hoefler Text"/>
        <a:ea typeface="Hoefler Text"/>
        <a:cs typeface="Hoefler Text"/>
        <a:sym typeface="Hoefler Text"/>
      </a:defRPr>
    </a:lvl8pPr>
    <a:lvl9pPr indent="1828800" algn="ctr" defTabSz="584200">
      <a:defRPr sz="3600">
        <a:solidFill>
          <a:srgbClr val="5E5E5E"/>
        </a:solidFill>
        <a:latin typeface="Hoefler Text"/>
        <a:ea typeface="Hoefler Text"/>
        <a:cs typeface="Hoefler Text"/>
        <a:sym typeface="Hoefler Tex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72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oefler Text"/>
          <a:ea typeface="Hoefler Text"/>
          <a:cs typeface="Hoefler Text"/>
        </a:font>
        <a:srgbClr val="5E5E5E"/>
      </a:tcTxStyle>
      <a:tcStyle>
        <a:tcBdr>
          <a:left>
            <a:ln w="12700" cap="flat">
              <a:solidFill>
                <a:srgbClr val="7E8286"/>
              </a:solidFill>
              <a:prstDash val="solid"/>
              <a:miter lim="400000"/>
            </a:ln>
          </a:left>
          <a:right>
            <a:ln w="12700" cap="flat">
              <a:solidFill>
                <a:srgbClr val="7E8286"/>
              </a:solidFill>
              <a:prstDash val="solid"/>
              <a:miter lim="400000"/>
            </a:ln>
          </a:right>
          <a:top>
            <a:ln w="12700" cap="flat">
              <a:solidFill>
                <a:srgbClr val="7E8286"/>
              </a:solidFill>
              <a:prstDash val="solid"/>
              <a:miter lim="400000"/>
            </a:ln>
          </a:top>
          <a:bottom>
            <a:ln w="12700" cap="flat">
              <a:solidFill>
                <a:srgbClr val="7E8286"/>
              </a:solidFill>
              <a:prstDash val="solid"/>
              <a:miter lim="400000"/>
            </a:ln>
          </a:bottom>
          <a:insideH>
            <a:ln w="12700" cap="flat">
              <a:solidFill>
                <a:srgbClr val="7E8286"/>
              </a:solidFill>
              <a:prstDash val="solid"/>
              <a:miter lim="400000"/>
            </a:ln>
          </a:insideH>
          <a:insideV>
            <a:ln w="12700" cap="flat">
              <a:solidFill>
                <a:srgbClr val="7E828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4C1BA">
              <a:alpha val="25000"/>
            </a:srgbClr>
          </a:solidFill>
        </a:fill>
      </a:tcStyle>
    </a:band2H>
    <a:firstCol>
      <a:tcTxStyle b="off" i="off">
        <a:font>
          <a:latin typeface="Hoefler Text"/>
          <a:ea typeface="Hoefler Text"/>
          <a:cs typeface="Hoefler Text"/>
        </a:font>
        <a:srgbClr val="5E5E5E"/>
      </a:tcTxStyle>
      <a:tcStyle>
        <a:tcBdr>
          <a:left>
            <a:ln w="12700" cap="flat">
              <a:solidFill>
                <a:srgbClr val="7E8286"/>
              </a:solidFill>
              <a:prstDash val="solid"/>
              <a:miter lim="400000"/>
            </a:ln>
          </a:left>
          <a:right>
            <a:ln w="12700" cap="flat">
              <a:solidFill>
                <a:srgbClr val="7E8286"/>
              </a:solidFill>
              <a:prstDash val="solid"/>
              <a:miter lim="400000"/>
            </a:ln>
          </a:right>
          <a:top>
            <a:ln w="12700" cap="flat">
              <a:solidFill>
                <a:srgbClr val="7E8286"/>
              </a:solidFill>
              <a:prstDash val="solid"/>
              <a:miter lim="400000"/>
            </a:ln>
          </a:top>
          <a:bottom>
            <a:ln w="12700" cap="flat">
              <a:solidFill>
                <a:srgbClr val="7E8286"/>
              </a:solidFill>
              <a:prstDash val="solid"/>
              <a:miter lim="400000"/>
            </a:ln>
          </a:bottom>
          <a:insideH>
            <a:ln w="12700" cap="flat">
              <a:solidFill>
                <a:srgbClr val="7E8286"/>
              </a:solidFill>
              <a:prstDash val="solid"/>
              <a:miter lim="400000"/>
            </a:ln>
          </a:insideH>
          <a:insideV>
            <a:ln w="12700" cap="flat">
              <a:solidFill>
                <a:srgbClr val="7E8286"/>
              </a:solidFill>
              <a:prstDash val="solid"/>
              <a:miter lim="400000"/>
            </a:ln>
          </a:insideV>
        </a:tcBdr>
      </a:tcStyle>
    </a:firstCol>
    <a:lastRow>
      <a:tcTxStyle b="off" i="off">
        <a:font>
          <a:latin typeface="Hoefler Text"/>
          <a:ea typeface="Hoefler Text"/>
          <a:cs typeface="Hoefler Text"/>
        </a:font>
        <a:srgbClr val="5E5E5E"/>
      </a:tcTxStyle>
      <a:tcStyle>
        <a:tcBdr>
          <a:left>
            <a:ln w="12700" cap="flat">
              <a:solidFill>
                <a:srgbClr val="7E8286"/>
              </a:solidFill>
              <a:prstDash val="solid"/>
              <a:miter lim="400000"/>
            </a:ln>
          </a:left>
          <a:right>
            <a:ln w="12700" cap="flat">
              <a:solidFill>
                <a:srgbClr val="7E8286"/>
              </a:solidFill>
              <a:prstDash val="solid"/>
              <a:miter lim="400000"/>
            </a:ln>
          </a:right>
          <a:top>
            <a:ln w="38100" cap="flat">
              <a:solidFill>
                <a:srgbClr val="7E8286"/>
              </a:solidFill>
              <a:prstDash val="solid"/>
              <a:miter lim="400000"/>
            </a:ln>
          </a:top>
          <a:bottom>
            <a:ln w="12700" cap="flat">
              <a:solidFill>
                <a:srgbClr val="7E8286"/>
              </a:solidFill>
              <a:prstDash val="solid"/>
              <a:miter lim="400000"/>
            </a:ln>
          </a:bottom>
          <a:insideH>
            <a:ln w="12700" cap="flat">
              <a:solidFill>
                <a:srgbClr val="7E8286"/>
              </a:solidFill>
              <a:prstDash val="solid"/>
              <a:miter lim="400000"/>
            </a:ln>
          </a:insideH>
          <a:insideV>
            <a:ln w="12700" cap="flat">
              <a:solidFill>
                <a:srgbClr val="7E8286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oefler Text"/>
          <a:ea typeface="Hoefler Text"/>
          <a:cs typeface="Hoefler Text"/>
        </a:font>
        <a:srgbClr val="5E5E5E"/>
      </a:tcTxStyle>
      <a:tcStyle>
        <a:tcBdr>
          <a:left>
            <a:ln w="12700" cap="flat">
              <a:solidFill>
                <a:srgbClr val="7E8286"/>
              </a:solidFill>
              <a:prstDash val="solid"/>
              <a:miter lim="400000"/>
            </a:ln>
          </a:left>
          <a:right>
            <a:ln w="12700" cap="flat">
              <a:solidFill>
                <a:srgbClr val="7E8286"/>
              </a:solidFill>
              <a:prstDash val="solid"/>
              <a:miter lim="400000"/>
            </a:ln>
          </a:right>
          <a:top>
            <a:ln w="12700" cap="flat">
              <a:solidFill>
                <a:srgbClr val="7E8286"/>
              </a:solidFill>
              <a:prstDash val="solid"/>
              <a:miter lim="400000"/>
            </a:ln>
          </a:top>
          <a:bottom>
            <a:ln w="12700" cap="flat">
              <a:solidFill>
                <a:srgbClr val="7E8286"/>
              </a:solidFill>
              <a:prstDash val="solid"/>
              <a:miter lim="400000"/>
            </a:ln>
          </a:bottom>
          <a:insideH>
            <a:ln w="12700" cap="flat">
              <a:solidFill>
                <a:srgbClr val="7E8286"/>
              </a:solidFill>
              <a:prstDash val="solid"/>
              <a:miter lim="400000"/>
            </a:ln>
          </a:insideH>
          <a:insideV>
            <a:ln w="12700" cap="flat">
              <a:solidFill>
                <a:srgbClr val="7E8286"/>
              </a:solidFill>
              <a:prstDash val="solid"/>
              <a:miter lim="400000"/>
            </a:ln>
          </a:insideV>
        </a:tcBdr>
      </a:tcStyle>
    </a:firstRow>
  </a:tblStyle>
  <a:tblStyle styleId="{C7B018BB-80A7-4F77-B60F-C8B233D01FF8}" styleName="">
    <a:tblBg/>
    <a:wholeTbl>
      <a:tcTxStyle b="off" i="off">
        <a:font>
          <a:latin typeface="Hoefler Text"/>
          <a:ea typeface="Hoefler Text"/>
          <a:cs typeface="Hoefler Text"/>
        </a:font>
        <a:srgbClr val="3C5F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C5F5E"/>
              </a:solidFill>
              <a:prstDash val="solid"/>
              <a:miter lim="400000"/>
            </a:ln>
          </a:top>
          <a:bottom>
            <a:ln w="12700" cap="flat">
              <a:solidFill>
                <a:srgbClr val="3C5F5E"/>
              </a:solidFill>
              <a:prstDash val="solid"/>
              <a:miter lim="400000"/>
            </a:ln>
          </a:bottom>
          <a:insideH>
            <a:ln w="12700" cap="flat">
              <a:solidFill>
                <a:srgbClr val="3C5F5E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4C1BA">
              <a:alpha val="25000"/>
            </a:srgbClr>
          </a:solidFill>
        </a:fill>
      </a:tcStyle>
    </a:band2H>
    <a:firstCol>
      <a:tcTxStyle b="off" i="off">
        <a:font>
          <a:latin typeface="Hoefler Text"/>
          <a:ea typeface="Hoefler Text"/>
          <a:cs typeface="Hoefler Text"/>
        </a:font>
        <a:srgbClr val="3C5F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3C5F5E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5C2C3">
              <a:alpha val="63000"/>
            </a:srgbClr>
          </a:solidFill>
        </a:fill>
      </a:tcStyle>
    </a:firstCol>
    <a:lastRow>
      <a:tcTxStyle b="off" i="off">
        <a:font>
          <a:latin typeface="Hoefler Text"/>
          <a:ea typeface="Hoefler Text"/>
          <a:cs typeface="Hoefler Text"/>
        </a:font>
        <a:srgbClr val="3C5F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3C5F5E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oefler Text"/>
          <a:ea typeface="Hoefler Text"/>
          <a:cs typeface="Hoefler Tex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3C5F5E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2727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oefler Text"/>
          <a:ea typeface="Hoefler Text"/>
          <a:cs typeface="Hoefler Text"/>
        </a:font>
        <a:srgbClr val="5E5E5E"/>
      </a:tcTxStyle>
      <a:tcStyle>
        <a:tcBdr>
          <a:left>
            <a:ln w="12700" cap="flat">
              <a:solidFill>
                <a:srgbClr val="354851"/>
              </a:solidFill>
              <a:prstDash val="solid"/>
              <a:miter lim="400000"/>
            </a:ln>
          </a:left>
          <a:right>
            <a:ln w="12700" cap="flat">
              <a:solidFill>
                <a:srgbClr val="354851"/>
              </a:solidFill>
              <a:prstDash val="solid"/>
              <a:miter lim="400000"/>
            </a:ln>
          </a:right>
          <a:top>
            <a:ln w="12700" cap="flat">
              <a:solidFill>
                <a:srgbClr val="354851"/>
              </a:solidFill>
              <a:prstDash val="solid"/>
              <a:miter lim="400000"/>
            </a:ln>
          </a:top>
          <a:bottom>
            <a:ln w="12700" cap="flat">
              <a:solidFill>
                <a:srgbClr val="354851"/>
              </a:solidFill>
              <a:prstDash val="solid"/>
              <a:miter lim="400000"/>
            </a:ln>
          </a:bottom>
          <a:insideH>
            <a:ln w="12700" cap="flat">
              <a:solidFill>
                <a:srgbClr val="354851"/>
              </a:solidFill>
              <a:prstDash val="solid"/>
              <a:miter lim="400000"/>
            </a:ln>
          </a:insideH>
          <a:insideV>
            <a:ln w="12700" cap="flat">
              <a:solidFill>
                <a:srgbClr val="354851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>
          <a:latin typeface="Hoefler Text"/>
          <a:ea typeface="Hoefler Text"/>
          <a:cs typeface="Hoefler Text"/>
        </a:font>
        <a:srgbClr val="FFFFFF"/>
      </a:tcTxStyle>
      <a:tcStyle>
        <a:tcBdr>
          <a:left>
            <a:ln w="12700" cap="flat">
              <a:solidFill>
                <a:srgbClr val="354851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54851"/>
              </a:solidFill>
              <a:prstDash val="solid"/>
              <a:miter lim="400000"/>
            </a:ln>
          </a:top>
          <a:bottom>
            <a:ln w="12700" cap="flat">
              <a:solidFill>
                <a:srgbClr val="354851"/>
              </a:solidFill>
              <a:prstDash val="solid"/>
              <a:miter lim="400000"/>
            </a:ln>
          </a:bottom>
          <a:insideH>
            <a:ln w="12700" cap="flat">
              <a:solidFill>
                <a:srgbClr val="354851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79E9E"/>
          </a:solidFill>
        </a:fill>
      </a:tcStyle>
    </a:firstCol>
    <a:lastRow>
      <a:tcTxStyle b="off" i="off">
        <a:font>
          <a:latin typeface="Hoefler Text"/>
          <a:ea typeface="Hoefler Text"/>
          <a:cs typeface="Hoefler Tex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354851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D7784"/>
          </a:solidFill>
        </a:fill>
      </a:tcStyle>
    </a:lastRow>
    <a:firstRow>
      <a:tcTxStyle b="off" i="off">
        <a:font>
          <a:latin typeface="Hoefler Text"/>
          <a:ea typeface="Hoefler Text"/>
          <a:cs typeface="Hoefler Tex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54851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D7784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oefler Text"/>
          <a:ea typeface="Hoefler Text"/>
          <a:cs typeface="Hoefler Text"/>
        </a:font>
        <a:srgbClr val="5E5E5E"/>
      </a:tcTxStyle>
      <a:tcStyle>
        <a:tcBdr>
          <a:left>
            <a:ln w="12700" cap="flat">
              <a:solidFill>
                <a:srgbClr val="A7A7A7"/>
              </a:solidFill>
              <a:prstDash val="solid"/>
              <a:miter lim="400000"/>
            </a:ln>
          </a:left>
          <a:right>
            <a:ln w="12700" cap="flat">
              <a:solidFill>
                <a:srgbClr val="A7A7A7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A7A7A7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6E4D7"/>
          </a:solidFill>
        </a:fill>
      </a:tcStyle>
    </a:band2H>
    <a:firstCol>
      <a:tcTxStyle b="off" i="off">
        <a:font>
          <a:latin typeface="Hoefler Text"/>
          <a:ea typeface="Hoefler Text"/>
          <a:cs typeface="Hoefler Text"/>
        </a:font>
        <a:srgbClr val="5D3C1B"/>
      </a:tcTxStyle>
      <a:tcStyle>
        <a:tcBdr>
          <a:left>
            <a:ln w="12700" cap="flat">
              <a:solidFill>
                <a:srgbClr val="A7A7A7"/>
              </a:solidFill>
              <a:prstDash val="solid"/>
              <a:miter lim="400000"/>
            </a:ln>
          </a:left>
          <a:right>
            <a:ln w="12700" cap="flat">
              <a:solidFill>
                <a:srgbClr val="A7A7A7"/>
              </a:solidFill>
              <a:prstDash val="solid"/>
              <a:miter lim="400000"/>
            </a:ln>
          </a:right>
          <a:top>
            <a:ln w="12700" cap="flat">
              <a:solidFill>
                <a:srgbClr val="A7A7A7"/>
              </a:solidFill>
              <a:prstDash val="solid"/>
              <a:miter lim="400000"/>
            </a:ln>
          </a:top>
          <a:bottom>
            <a:ln w="12700" cap="flat">
              <a:solidFill>
                <a:srgbClr val="A7A7A7"/>
              </a:solidFill>
              <a:prstDash val="solid"/>
              <a:miter lim="400000"/>
            </a:ln>
          </a:bottom>
          <a:insideH>
            <a:ln w="12700" cap="flat">
              <a:solidFill>
                <a:srgbClr val="A7A7A7"/>
              </a:solidFill>
              <a:prstDash val="solid"/>
              <a:miter lim="400000"/>
            </a:ln>
          </a:insideH>
          <a:insideV>
            <a:ln w="12700" cap="flat">
              <a:solidFill>
                <a:srgbClr val="A7A7A7"/>
              </a:solidFill>
              <a:prstDash val="solid"/>
              <a:miter lim="400000"/>
            </a:ln>
          </a:insideV>
        </a:tcBdr>
        <a:fill>
          <a:solidFill>
            <a:srgbClr val="E7E4DC"/>
          </a:solidFill>
        </a:fill>
      </a:tcStyle>
    </a:firstCol>
    <a:lastRow>
      <a:tcTxStyle b="off" i="off">
        <a:font>
          <a:latin typeface="Hoefler Text"/>
          <a:ea typeface="Hoefler Text"/>
          <a:cs typeface="Hoefler Text"/>
        </a:font>
        <a:srgbClr val="5D3C1B"/>
      </a:tcTxStyle>
      <a:tcStyle>
        <a:tcBdr>
          <a:left>
            <a:ln w="12700" cap="flat">
              <a:solidFill>
                <a:srgbClr val="A7A7A7"/>
              </a:solidFill>
              <a:prstDash val="solid"/>
              <a:miter lim="400000"/>
            </a:ln>
          </a:left>
          <a:right>
            <a:ln w="12700" cap="flat">
              <a:solidFill>
                <a:srgbClr val="A7A7A7"/>
              </a:solidFill>
              <a:prstDash val="solid"/>
              <a:miter lim="400000"/>
            </a:ln>
          </a:right>
          <a:top>
            <a:ln w="12700" cap="flat">
              <a:solidFill>
                <a:srgbClr val="A7A7A7"/>
              </a:solidFill>
              <a:prstDash val="solid"/>
              <a:miter lim="400000"/>
            </a:ln>
          </a:top>
          <a:bottom>
            <a:ln w="12700" cap="flat">
              <a:solidFill>
                <a:srgbClr val="A7A7A7"/>
              </a:solidFill>
              <a:prstDash val="solid"/>
              <a:miter lim="400000"/>
            </a:ln>
          </a:bottom>
          <a:insideH>
            <a:ln w="12700" cap="flat">
              <a:solidFill>
                <a:srgbClr val="A7A7A7"/>
              </a:solidFill>
              <a:prstDash val="solid"/>
              <a:miter lim="400000"/>
            </a:ln>
          </a:insideH>
          <a:insideV>
            <a:ln w="12700" cap="flat">
              <a:solidFill>
                <a:srgbClr val="A7A7A7"/>
              </a:solidFill>
              <a:prstDash val="solid"/>
              <a:miter lim="400000"/>
            </a:ln>
          </a:insideV>
        </a:tcBdr>
        <a:fill>
          <a:solidFill>
            <a:srgbClr val="D5D2C7"/>
          </a:solidFill>
        </a:fill>
      </a:tcStyle>
    </a:lastRow>
    <a:firstRow>
      <a:tcTxStyle b="off" i="off">
        <a:font>
          <a:latin typeface="Hoefler Text"/>
          <a:ea typeface="Hoefler Text"/>
          <a:cs typeface="Hoefler Text"/>
        </a:font>
        <a:srgbClr val="5D3C1B"/>
      </a:tcTxStyle>
      <a:tcStyle>
        <a:tcBdr>
          <a:left>
            <a:ln w="12700" cap="flat">
              <a:solidFill>
                <a:srgbClr val="A7A7A7"/>
              </a:solidFill>
              <a:prstDash val="solid"/>
              <a:miter lim="400000"/>
            </a:ln>
          </a:left>
          <a:right>
            <a:ln w="12700" cap="flat">
              <a:solidFill>
                <a:srgbClr val="A7A7A7"/>
              </a:solidFill>
              <a:prstDash val="solid"/>
              <a:miter lim="400000"/>
            </a:ln>
          </a:right>
          <a:top>
            <a:ln w="12700" cap="flat">
              <a:solidFill>
                <a:srgbClr val="A7A7A7"/>
              </a:solidFill>
              <a:prstDash val="solid"/>
              <a:miter lim="400000"/>
            </a:ln>
          </a:top>
          <a:bottom>
            <a:ln w="12700" cap="flat">
              <a:solidFill>
                <a:srgbClr val="A7A7A7"/>
              </a:solidFill>
              <a:prstDash val="solid"/>
              <a:miter lim="400000"/>
            </a:ln>
          </a:bottom>
          <a:insideH>
            <a:ln w="12700" cap="flat">
              <a:solidFill>
                <a:srgbClr val="A7A7A7"/>
              </a:solidFill>
              <a:prstDash val="solid"/>
              <a:miter lim="400000"/>
            </a:ln>
          </a:insideH>
          <a:insideV>
            <a:ln w="12700" cap="flat">
              <a:solidFill>
                <a:srgbClr val="A7A7A7"/>
              </a:solidFill>
              <a:prstDash val="solid"/>
              <a:miter lim="400000"/>
            </a:ln>
          </a:insideV>
        </a:tcBdr>
        <a:fill>
          <a:solidFill>
            <a:srgbClr val="D5D2C7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oefler Text"/>
          <a:ea typeface="Hoefler Text"/>
          <a:cs typeface="Hoefler Text"/>
        </a:font>
        <a:srgbClr val="5E5E5E"/>
      </a:tcTxStyle>
      <a:tcStyle>
        <a:tcBdr>
          <a:left>
            <a:ln w="127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>
                  <a:alpha val="5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4E1D9"/>
          </a:solidFill>
        </a:fill>
      </a:tcStyle>
    </a:band2H>
    <a:firstCol>
      <a:tcTxStyle b="off" i="off">
        <a:font>
          <a:latin typeface="Hoefler Text"/>
          <a:ea typeface="Hoefler Text"/>
          <a:cs typeface="Hoefler Tex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CA99C"/>
          </a:solidFill>
        </a:fill>
      </a:tcStyle>
    </a:firstCol>
    <a:lastRow>
      <a:tcTxStyle b="off" i="off">
        <a:font>
          <a:latin typeface="Hoefler Text"/>
          <a:ea typeface="Hoefler Text"/>
          <a:cs typeface="Hoefler Tex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746B"/>
          </a:solidFill>
        </a:fill>
      </a:tcStyle>
    </a:lastRow>
    <a:firstRow>
      <a:tcTxStyle b="off" i="off">
        <a:font>
          <a:latin typeface="Hoefler Text"/>
          <a:ea typeface="Hoefler Text"/>
          <a:cs typeface="Hoefler Tex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746B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oefler Text"/>
          <a:ea typeface="Hoefler Text"/>
          <a:cs typeface="Hoefler Text"/>
        </a:font>
        <a:srgbClr val="5E5E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6B6C6B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6B6C6B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6B6C6B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>
              <a:alpha val="50000"/>
            </a:srgbClr>
          </a:solidFill>
        </a:fill>
      </a:tcStyle>
    </a:band2H>
    <a:firstCol>
      <a:tcTxStyle b="off" i="off">
        <a:font>
          <a:latin typeface="Hoefler Text"/>
          <a:ea typeface="Hoefler Text"/>
          <a:cs typeface="Hoefler Text"/>
        </a:font>
        <a:srgbClr val="5D3C1B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A7A7A7"/>
              </a:solidFill>
              <a:prstDash val="solid"/>
              <a:miter lim="400000"/>
            </a:ln>
          </a:right>
          <a:top>
            <a:ln w="12700" cap="flat">
              <a:solidFill>
                <a:srgbClr val="A9AAA9"/>
              </a:solidFill>
              <a:prstDash val="solid"/>
              <a:miter lim="400000"/>
            </a:ln>
          </a:top>
          <a:bottom>
            <a:ln w="12700" cap="flat">
              <a:solidFill>
                <a:srgbClr val="A9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AA9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oefler Text"/>
          <a:ea typeface="Hoefler Text"/>
          <a:cs typeface="Hoefler Text"/>
        </a:font>
        <a:srgbClr val="5D3C1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A7A7A7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A7A7A7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oefler Text"/>
          <a:ea typeface="Hoefler Text"/>
          <a:cs typeface="Hoefler Text"/>
        </a:font>
        <a:srgbClr val="5D3C1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A7A7A7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224" y="72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04927482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sottotitol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787400" y="1511300"/>
            <a:ext cx="11430000" cy="3810000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276D6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>
                <a:solidFill>
                  <a:srgbClr val="276D6D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Titolo Testo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787400" y="5308600"/>
            <a:ext cx="11430000" cy="1447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000"/>
            </a:lvl1pPr>
            <a:lvl2pPr marL="0" indent="228600" algn="ctr">
              <a:spcBef>
                <a:spcPts val="0"/>
              </a:spcBef>
              <a:buSzTx/>
              <a:buNone/>
              <a:defRPr sz="4000"/>
            </a:lvl2pPr>
            <a:lvl3pPr marL="0" indent="457200" algn="ctr">
              <a:spcBef>
                <a:spcPts val="0"/>
              </a:spcBef>
              <a:buSzTx/>
              <a:buNone/>
              <a:defRPr sz="4000"/>
            </a:lvl3pPr>
            <a:lvl4pPr marL="0" indent="685800" algn="ctr">
              <a:spcBef>
                <a:spcPts val="0"/>
              </a:spcBef>
              <a:buSzTx/>
              <a:buNone/>
              <a:defRPr sz="4000"/>
            </a:lvl4pPr>
            <a:lvl5pPr marL="0" indent="914400" algn="ctr">
              <a:spcBef>
                <a:spcPts val="0"/>
              </a:spcBef>
              <a:buSzTx/>
              <a:buNone/>
              <a:defRPr sz="40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5E5E5E"/>
                </a:solidFill>
              </a:rPr>
              <a:t>Corpo livello uno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5E5E5E"/>
                </a:solidFill>
              </a:rPr>
              <a:t>Corpo livello due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5E5E5E"/>
                </a:solidFill>
              </a:rPr>
              <a:t>Corpo livello tre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5E5E5E"/>
                </a:solidFill>
              </a:rPr>
              <a:t>Corpo livello quattro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5E5E5E"/>
                </a:solidFill>
              </a:rPr>
              <a:t>Livello 5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Orizzonta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787400" y="7188200"/>
            <a:ext cx="11430000" cy="1270000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276D6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>
                <a:solidFill>
                  <a:srgbClr val="276D6D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Titolo Testo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787400" y="8407400"/>
            <a:ext cx="11430000" cy="10414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000"/>
            </a:lvl1pPr>
            <a:lvl2pPr marL="0" indent="228600" algn="ctr">
              <a:spcBef>
                <a:spcPts val="0"/>
              </a:spcBef>
              <a:buSzTx/>
              <a:buNone/>
              <a:defRPr sz="4000"/>
            </a:lvl2pPr>
            <a:lvl3pPr marL="0" indent="457200" algn="ctr">
              <a:spcBef>
                <a:spcPts val="0"/>
              </a:spcBef>
              <a:buSzTx/>
              <a:buNone/>
              <a:defRPr sz="4000"/>
            </a:lvl3pPr>
            <a:lvl4pPr marL="0" indent="685800" algn="ctr">
              <a:spcBef>
                <a:spcPts val="0"/>
              </a:spcBef>
              <a:buSzTx/>
              <a:buNone/>
              <a:defRPr sz="4000"/>
            </a:lvl4pPr>
            <a:lvl5pPr marL="0" indent="914400" algn="ctr">
              <a:spcBef>
                <a:spcPts val="0"/>
              </a:spcBef>
              <a:buSzTx/>
              <a:buNone/>
              <a:defRPr sz="40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5E5E5E"/>
                </a:solidFill>
              </a:rPr>
              <a:t>Corpo livello uno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5E5E5E"/>
                </a:solidFill>
              </a:rPr>
              <a:t>Corpo livello due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5E5E5E"/>
                </a:solidFill>
              </a:rPr>
              <a:t>Corpo livello tre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5E5E5E"/>
                </a:solidFill>
              </a:rPr>
              <a:t>Corpo livello quattro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5E5E5E"/>
                </a:solidFill>
              </a:rPr>
              <a:t>Livello 5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- Centr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787400" y="3657600"/>
            <a:ext cx="11430000" cy="24384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>
                <a:solidFill>
                  <a:srgbClr val="767367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Titolo Testo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457200" y="1244600"/>
            <a:ext cx="5600700" cy="3467100"/>
          </a:xfrm>
          <a:prstGeom prst="rect">
            <a:avLst/>
          </a:prstGeom>
        </p:spPr>
        <p:txBody>
          <a:bodyPr anchor="b"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>
                <a:solidFill>
                  <a:srgbClr val="767367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Titolo Testo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457200" y="4851400"/>
            <a:ext cx="5600700" cy="36322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000"/>
            </a:lvl1pPr>
            <a:lvl2pPr marL="0" indent="228600" algn="ctr">
              <a:spcBef>
                <a:spcPts val="0"/>
              </a:spcBef>
              <a:buSzTx/>
              <a:buNone/>
              <a:defRPr sz="4000"/>
            </a:lvl2pPr>
            <a:lvl3pPr marL="0" indent="457200" algn="ctr">
              <a:spcBef>
                <a:spcPts val="0"/>
              </a:spcBef>
              <a:buSzTx/>
              <a:buNone/>
              <a:defRPr sz="4000"/>
            </a:lvl3pPr>
            <a:lvl4pPr marL="0" indent="685800" algn="ctr">
              <a:spcBef>
                <a:spcPts val="0"/>
              </a:spcBef>
              <a:buSzTx/>
              <a:buNone/>
              <a:defRPr sz="4000"/>
            </a:lvl4pPr>
            <a:lvl5pPr marL="0" indent="914400" algn="ctr">
              <a:spcBef>
                <a:spcPts val="0"/>
              </a:spcBef>
              <a:buSzTx/>
              <a:buNone/>
              <a:defRPr sz="40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5E5E5E"/>
                </a:solidFill>
              </a:rPr>
              <a:t>Corpo livello uno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5E5E5E"/>
                </a:solidFill>
              </a:rPr>
              <a:t>Corpo livello due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5E5E5E"/>
                </a:solidFill>
              </a:rPr>
              <a:t>Corpo livello tre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5E5E5E"/>
                </a:solidFill>
              </a:rPr>
              <a:t>Corpo livello quattro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5E5E5E"/>
                </a:solidFill>
              </a:rPr>
              <a:t>Livello 5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- In al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>
                <a:solidFill>
                  <a:srgbClr val="767367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Titolo Testo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>
                <a:solidFill>
                  <a:srgbClr val="767367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Titolo Testo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5E5E5E"/>
                </a:solidFill>
              </a:rPr>
              <a:t>Corpo livello uno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5E5E5E"/>
                </a:solidFill>
              </a:rPr>
              <a:t>Corpo livello due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5E5E5E"/>
                </a:solidFill>
              </a:rPr>
              <a:t>Corpo livello tre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5E5E5E"/>
                </a:solidFill>
              </a:rPr>
              <a:t>Corpo livello quattro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5E5E5E"/>
                </a:solidFill>
              </a:rPr>
              <a:t>Livello 5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, punti elenco 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>
                <a:solidFill>
                  <a:srgbClr val="767367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Titolo Testo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787400" y="2768600"/>
            <a:ext cx="5486400" cy="57150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2800"/>
              </a:spcBef>
              <a:buBlip>
                <a:blip r:embed="rId2"/>
              </a:buBlip>
              <a:defRPr sz="3000"/>
            </a:lvl1pPr>
            <a:lvl2pPr marL="685800" indent="-342900">
              <a:spcBef>
                <a:spcPts val="2800"/>
              </a:spcBef>
              <a:buBlip>
                <a:blip r:embed="rId2"/>
              </a:buBlip>
              <a:defRPr sz="3000"/>
            </a:lvl2pPr>
            <a:lvl3pPr marL="1028700" indent="-342900">
              <a:spcBef>
                <a:spcPts val="2800"/>
              </a:spcBef>
              <a:buBlip>
                <a:blip r:embed="rId2"/>
              </a:buBlip>
              <a:defRPr sz="3000"/>
            </a:lvl3pPr>
            <a:lvl4pPr marL="1371600" indent="-342900">
              <a:spcBef>
                <a:spcPts val="2800"/>
              </a:spcBef>
              <a:buBlip>
                <a:blip r:embed="rId2"/>
              </a:buBlip>
              <a:defRPr sz="3000"/>
            </a:lvl4pPr>
            <a:lvl5pPr marL="1714500" indent="-342900">
              <a:spcBef>
                <a:spcPts val="2800"/>
              </a:spcBef>
              <a:buBlip>
                <a:blip r:embed="rId2"/>
              </a:buBlip>
              <a:defRPr sz="30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5E5E5E"/>
                </a:solidFill>
              </a:rPr>
              <a:t>Corpo livello uno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5E5E5E"/>
                </a:solidFill>
              </a:rPr>
              <a:t>Corpo livello due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5E5E5E"/>
                </a:solidFill>
              </a:rPr>
              <a:t>Corpo livello tre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5E5E5E"/>
                </a:solidFill>
              </a:rPr>
              <a:t>Corpo livello quattro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5E5E5E"/>
                </a:solidFill>
              </a:rPr>
              <a:t>Livello 5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787400" y="1257300"/>
            <a:ext cx="11430000" cy="72390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5E5E5E"/>
                </a:solidFill>
              </a:rPr>
              <a:t>Corpo livello uno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5E5E5E"/>
                </a:solidFill>
              </a:rPr>
              <a:t>Corpo livello due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5E5E5E"/>
                </a:solidFill>
              </a:rPr>
              <a:t>Corpo livello tre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5E5E5E"/>
                </a:solidFill>
              </a:rPr>
              <a:t>Corpo livello quattro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5E5E5E"/>
                </a:solidFill>
              </a:rPr>
              <a:t>Livello 5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3 - per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787400" y="254000"/>
            <a:ext cx="114300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>
                <a:solidFill>
                  <a:srgbClr val="767367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Titolo Testo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787400" y="2768600"/>
            <a:ext cx="11430000" cy="571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>
              <a:buBlip>
                <a:blip r:embed="rId15"/>
              </a:buBlip>
            </a:lvl1pPr>
            <a:lvl2pPr>
              <a:buBlip>
                <a:blip r:embed="rId15"/>
              </a:buBlip>
            </a:lvl2pPr>
            <a:lvl3pPr>
              <a:buBlip>
                <a:blip r:embed="rId15"/>
              </a:buBlip>
            </a:lvl3pPr>
            <a:lvl4pPr>
              <a:buBlip>
                <a:blip r:embed="rId15"/>
              </a:buBlip>
            </a:lvl4pPr>
            <a:lvl5pPr>
              <a:buBlip>
                <a:blip r:embed="rId15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5E5E5E"/>
                </a:solidFill>
              </a:rPr>
              <a:t>Corpo livello uno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5E5E5E"/>
                </a:solidFill>
              </a:rPr>
              <a:t>Corpo livello due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5E5E5E"/>
                </a:solidFill>
              </a:rPr>
              <a:t>Corpo livello tre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5E5E5E"/>
                </a:solidFill>
              </a:rPr>
              <a:t>Corpo livello quattro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5E5E5E"/>
                </a:solidFill>
              </a:rPr>
              <a:t>Livello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wipe/>
  </p:transition>
  <p:txStyles>
    <p:titleStyle>
      <a:lvl1pPr algn="ctr" defTabSz="584200">
        <a:defRPr sz="7800">
          <a:solidFill>
            <a:srgbClr val="767367"/>
          </a:solidFill>
          <a:effectLst>
            <a:outerShdw blurRad="63500" dist="12700" dir="5400000" rotWithShape="0">
              <a:srgbClr val="000000">
                <a:alpha val="30000"/>
              </a:srgbClr>
            </a:outerShdw>
          </a:effectLst>
          <a:latin typeface="+mn-lt"/>
          <a:ea typeface="+mn-ea"/>
          <a:cs typeface="+mn-cs"/>
          <a:sym typeface="Baskerville"/>
        </a:defRPr>
      </a:lvl1pPr>
      <a:lvl2pPr indent="228600" algn="ctr" defTabSz="584200">
        <a:defRPr sz="7800">
          <a:solidFill>
            <a:srgbClr val="767367"/>
          </a:solidFill>
          <a:effectLst>
            <a:outerShdw blurRad="63500" dist="12700" dir="5400000" rotWithShape="0">
              <a:srgbClr val="000000">
                <a:alpha val="30000"/>
              </a:srgbClr>
            </a:outerShdw>
          </a:effectLst>
          <a:latin typeface="+mn-lt"/>
          <a:ea typeface="+mn-ea"/>
          <a:cs typeface="+mn-cs"/>
          <a:sym typeface="Baskerville"/>
        </a:defRPr>
      </a:lvl2pPr>
      <a:lvl3pPr indent="457200" algn="ctr" defTabSz="584200">
        <a:defRPr sz="7800">
          <a:solidFill>
            <a:srgbClr val="767367"/>
          </a:solidFill>
          <a:effectLst>
            <a:outerShdw blurRad="63500" dist="12700" dir="5400000" rotWithShape="0">
              <a:srgbClr val="000000">
                <a:alpha val="30000"/>
              </a:srgbClr>
            </a:outerShdw>
          </a:effectLst>
          <a:latin typeface="+mn-lt"/>
          <a:ea typeface="+mn-ea"/>
          <a:cs typeface="+mn-cs"/>
          <a:sym typeface="Baskerville"/>
        </a:defRPr>
      </a:lvl3pPr>
      <a:lvl4pPr indent="685800" algn="ctr" defTabSz="584200">
        <a:defRPr sz="7800">
          <a:solidFill>
            <a:srgbClr val="767367"/>
          </a:solidFill>
          <a:effectLst>
            <a:outerShdw blurRad="63500" dist="12700" dir="5400000" rotWithShape="0">
              <a:srgbClr val="000000">
                <a:alpha val="30000"/>
              </a:srgbClr>
            </a:outerShdw>
          </a:effectLst>
          <a:latin typeface="+mn-lt"/>
          <a:ea typeface="+mn-ea"/>
          <a:cs typeface="+mn-cs"/>
          <a:sym typeface="Baskerville"/>
        </a:defRPr>
      </a:lvl4pPr>
      <a:lvl5pPr indent="914400" algn="ctr" defTabSz="584200">
        <a:defRPr sz="7800">
          <a:solidFill>
            <a:srgbClr val="767367"/>
          </a:solidFill>
          <a:effectLst>
            <a:outerShdw blurRad="63500" dist="12700" dir="5400000" rotWithShape="0">
              <a:srgbClr val="000000">
                <a:alpha val="30000"/>
              </a:srgbClr>
            </a:outerShdw>
          </a:effectLst>
          <a:latin typeface="+mn-lt"/>
          <a:ea typeface="+mn-ea"/>
          <a:cs typeface="+mn-cs"/>
          <a:sym typeface="Baskerville"/>
        </a:defRPr>
      </a:lvl5pPr>
      <a:lvl6pPr indent="1143000" algn="ctr" defTabSz="584200">
        <a:defRPr sz="7800">
          <a:solidFill>
            <a:srgbClr val="767367"/>
          </a:solidFill>
          <a:effectLst>
            <a:outerShdw blurRad="63500" dist="12700" dir="5400000" rotWithShape="0">
              <a:srgbClr val="000000">
                <a:alpha val="30000"/>
              </a:srgbClr>
            </a:outerShdw>
          </a:effectLst>
          <a:latin typeface="+mn-lt"/>
          <a:ea typeface="+mn-ea"/>
          <a:cs typeface="+mn-cs"/>
          <a:sym typeface="Baskerville"/>
        </a:defRPr>
      </a:lvl6pPr>
      <a:lvl7pPr indent="1371600" algn="ctr" defTabSz="584200">
        <a:defRPr sz="7800">
          <a:solidFill>
            <a:srgbClr val="767367"/>
          </a:solidFill>
          <a:effectLst>
            <a:outerShdw blurRad="63500" dist="12700" dir="5400000" rotWithShape="0">
              <a:srgbClr val="000000">
                <a:alpha val="30000"/>
              </a:srgbClr>
            </a:outerShdw>
          </a:effectLst>
          <a:latin typeface="+mn-lt"/>
          <a:ea typeface="+mn-ea"/>
          <a:cs typeface="+mn-cs"/>
          <a:sym typeface="Baskerville"/>
        </a:defRPr>
      </a:lvl7pPr>
      <a:lvl8pPr indent="1600200" algn="ctr" defTabSz="584200">
        <a:defRPr sz="7800">
          <a:solidFill>
            <a:srgbClr val="767367"/>
          </a:solidFill>
          <a:effectLst>
            <a:outerShdw blurRad="63500" dist="12700" dir="5400000" rotWithShape="0">
              <a:srgbClr val="000000">
                <a:alpha val="30000"/>
              </a:srgbClr>
            </a:outerShdw>
          </a:effectLst>
          <a:latin typeface="+mn-lt"/>
          <a:ea typeface="+mn-ea"/>
          <a:cs typeface="+mn-cs"/>
          <a:sym typeface="Baskerville"/>
        </a:defRPr>
      </a:lvl8pPr>
      <a:lvl9pPr indent="1828800" algn="ctr" defTabSz="584200">
        <a:defRPr sz="7800">
          <a:solidFill>
            <a:srgbClr val="767367"/>
          </a:solidFill>
          <a:effectLst>
            <a:outerShdw blurRad="63500" dist="12700" dir="5400000" rotWithShape="0">
              <a:srgbClr val="000000">
                <a:alpha val="30000"/>
              </a:srgbClr>
            </a:outerShdw>
          </a:effectLst>
          <a:latin typeface="+mn-lt"/>
          <a:ea typeface="+mn-ea"/>
          <a:cs typeface="+mn-cs"/>
          <a:sym typeface="Baskerville"/>
        </a:defRPr>
      </a:lvl9pPr>
    </p:titleStyle>
    <p:bodyStyle>
      <a:lvl1pPr marL="393700" indent="-393700" defTabSz="584200">
        <a:spcBef>
          <a:spcPts val="3600"/>
        </a:spcBef>
        <a:buSzPct val="50000"/>
        <a:buBlip>
          <a:blip r:embed="rId15"/>
        </a:buBlip>
        <a:defRPr sz="3600">
          <a:solidFill>
            <a:srgbClr val="5E5E5E"/>
          </a:solidFill>
          <a:latin typeface="Hoefler Text"/>
          <a:ea typeface="Hoefler Text"/>
          <a:cs typeface="Hoefler Text"/>
          <a:sym typeface="Hoefler Text"/>
        </a:defRPr>
      </a:lvl1pPr>
      <a:lvl2pPr marL="787400" indent="-393700" defTabSz="584200">
        <a:spcBef>
          <a:spcPts val="3600"/>
        </a:spcBef>
        <a:buSzPct val="50000"/>
        <a:buBlip>
          <a:blip r:embed="rId15"/>
        </a:buBlip>
        <a:defRPr sz="3600">
          <a:solidFill>
            <a:srgbClr val="5E5E5E"/>
          </a:solidFill>
          <a:latin typeface="Hoefler Text"/>
          <a:ea typeface="Hoefler Text"/>
          <a:cs typeface="Hoefler Text"/>
          <a:sym typeface="Hoefler Text"/>
        </a:defRPr>
      </a:lvl2pPr>
      <a:lvl3pPr marL="1181100" indent="-393700" defTabSz="584200">
        <a:spcBef>
          <a:spcPts val="3600"/>
        </a:spcBef>
        <a:buSzPct val="50000"/>
        <a:buBlip>
          <a:blip r:embed="rId15"/>
        </a:buBlip>
        <a:defRPr sz="3600">
          <a:solidFill>
            <a:srgbClr val="5E5E5E"/>
          </a:solidFill>
          <a:latin typeface="Hoefler Text"/>
          <a:ea typeface="Hoefler Text"/>
          <a:cs typeface="Hoefler Text"/>
          <a:sym typeface="Hoefler Text"/>
        </a:defRPr>
      </a:lvl3pPr>
      <a:lvl4pPr marL="1574800" indent="-393700" defTabSz="584200">
        <a:spcBef>
          <a:spcPts val="3600"/>
        </a:spcBef>
        <a:buSzPct val="50000"/>
        <a:buBlip>
          <a:blip r:embed="rId15"/>
        </a:buBlip>
        <a:defRPr sz="3600">
          <a:solidFill>
            <a:srgbClr val="5E5E5E"/>
          </a:solidFill>
          <a:latin typeface="Hoefler Text"/>
          <a:ea typeface="Hoefler Text"/>
          <a:cs typeface="Hoefler Text"/>
          <a:sym typeface="Hoefler Text"/>
        </a:defRPr>
      </a:lvl4pPr>
      <a:lvl5pPr marL="1968500" indent="-393700" defTabSz="584200">
        <a:spcBef>
          <a:spcPts val="3600"/>
        </a:spcBef>
        <a:buSzPct val="50000"/>
        <a:buBlip>
          <a:blip r:embed="rId15"/>
        </a:buBlip>
        <a:defRPr sz="3600">
          <a:solidFill>
            <a:srgbClr val="5E5E5E"/>
          </a:solidFill>
          <a:latin typeface="Hoefler Text"/>
          <a:ea typeface="Hoefler Text"/>
          <a:cs typeface="Hoefler Text"/>
          <a:sym typeface="Hoefler Text"/>
        </a:defRPr>
      </a:lvl5pPr>
      <a:lvl6pPr marL="2362200" indent="-393700" defTabSz="584200">
        <a:spcBef>
          <a:spcPts val="3600"/>
        </a:spcBef>
        <a:buSzPct val="50000"/>
        <a:buBlip>
          <a:blip r:embed="rId15"/>
        </a:buBlip>
        <a:defRPr sz="3600">
          <a:solidFill>
            <a:srgbClr val="5E5E5E"/>
          </a:solidFill>
          <a:latin typeface="Hoefler Text"/>
          <a:ea typeface="Hoefler Text"/>
          <a:cs typeface="Hoefler Text"/>
          <a:sym typeface="Hoefler Text"/>
        </a:defRPr>
      </a:lvl6pPr>
      <a:lvl7pPr marL="2755900" indent="-393700" defTabSz="584200">
        <a:spcBef>
          <a:spcPts val="3600"/>
        </a:spcBef>
        <a:buSzPct val="50000"/>
        <a:buBlip>
          <a:blip r:embed="rId15"/>
        </a:buBlip>
        <a:defRPr sz="3600">
          <a:solidFill>
            <a:srgbClr val="5E5E5E"/>
          </a:solidFill>
          <a:latin typeface="Hoefler Text"/>
          <a:ea typeface="Hoefler Text"/>
          <a:cs typeface="Hoefler Text"/>
          <a:sym typeface="Hoefler Text"/>
        </a:defRPr>
      </a:lvl7pPr>
      <a:lvl8pPr marL="3149600" indent="-393700" defTabSz="584200">
        <a:spcBef>
          <a:spcPts val="3600"/>
        </a:spcBef>
        <a:buSzPct val="50000"/>
        <a:buBlip>
          <a:blip r:embed="rId15"/>
        </a:buBlip>
        <a:defRPr sz="3600">
          <a:solidFill>
            <a:srgbClr val="5E5E5E"/>
          </a:solidFill>
          <a:latin typeface="Hoefler Text"/>
          <a:ea typeface="Hoefler Text"/>
          <a:cs typeface="Hoefler Text"/>
          <a:sym typeface="Hoefler Text"/>
        </a:defRPr>
      </a:lvl8pPr>
      <a:lvl9pPr marL="3543300" indent="-393700" defTabSz="584200">
        <a:spcBef>
          <a:spcPts val="3600"/>
        </a:spcBef>
        <a:buSzPct val="50000"/>
        <a:buBlip>
          <a:blip r:embed="rId15"/>
        </a:buBlip>
        <a:defRPr sz="3600">
          <a:solidFill>
            <a:srgbClr val="5E5E5E"/>
          </a:solidFill>
          <a:latin typeface="Hoefler Text"/>
          <a:ea typeface="Hoefler Text"/>
          <a:cs typeface="Hoefler Text"/>
          <a:sym typeface="Hoefler Text"/>
        </a:defRPr>
      </a:lvl9pPr>
    </p:bodyStyle>
    <p:otherStyle>
      <a:lvl1pPr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oefler Text"/>
        </a:defRPr>
      </a:lvl1pPr>
      <a:lvl2pPr indent="2286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oefler Text"/>
        </a:defRPr>
      </a:lvl2pPr>
      <a:lvl3pPr indent="4572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oefler Text"/>
        </a:defRPr>
      </a:lvl3pPr>
      <a:lvl4pPr indent="6858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oefler Text"/>
        </a:defRPr>
      </a:lvl4pPr>
      <a:lvl5pPr indent="9144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oefler Text"/>
        </a:defRPr>
      </a:lvl5pPr>
      <a:lvl6pPr indent="11430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oefler Text"/>
        </a:defRPr>
      </a:lvl6pPr>
      <a:lvl7pPr indent="13716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oefler Text"/>
        </a:defRPr>
      </a:lvl7pPr>
      <a:lvl8pPr indent="16002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oefler Text"/>
        </a:defRPr>
      </a:lvl8pPr>
      <a:lvl9pPr indent="18288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oefler Tex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 dirty="0" err="1">
                <a:solidFill>
                  <a:srgbClr val="276D6D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Metodi</a:t>
            </a:r>
            <a:r>
              <a:rPr sz="7800" dirty="0">
                <a:solidFill>
                  <a:srgbClr val="276D6D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 di studio in </a:t>
            </a:r>
            <a:r>
              <a:rPr sz="7800" dirty="0" err="1">
                <a:solidFill>
                  <a:srgbClr val="276D6D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psicobiologia</a:t>
            </a:r>
            <a:endParaRPr sz="7800" dirty="0">
              <a:solidFill>
                <a:srgbClr val="276D6D"/>
              </a:solidFill>
              <a:effectLst>
                <a:outerShdw blurRad="63500" dist="12700" dir="5400000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Attività</a:t>
            </a: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cardiovascolare</a:t>
            </a:r>
            <a:endParaRPr sz="7800" dirty="0">
              <a:solidFill>
                <a:srgbClr val="2972B5"/>
              </a:solidFill>
              <a:effectLst>
                <a:outerShdw blurRad="63500" dist="12700" dir="5400000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1" name="Shape 7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algn="just"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5E5E5E"/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Elettrocardiogramma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(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frequenza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cardiaca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)</a:t>
            </a:r>
          </a:p>
          <a:p>
            <a:pPr lvl="0" algn="just"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Pressione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arteriosa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smtClean="0">
                <a:solidFill>
                  <a:schemeClr val="tx1">
                    <a:lumMod val="50000"/>
                  </a:schemeClr>
                </a:solidFill>
              </a:rPr>
              <a:t>(</a:t>
            </a:r>
            <a:r>
              <a:rPr sz="3600" dirty="0" err="1" smtClean="0">
                <a:solidFill>
                  <a:schemeClr val="tx1">
                    <a:lumMod val="50000"/>
                  </a:schemeClr>
                </a:solidFill>
              </a:rPr>
              <a:t>misura</a:t>
            </a:r>
            <a:r>
              <a:rPr sz="36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il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valore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massimo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pressione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raggiunto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durante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la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contrazione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del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cuore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sistole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, e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il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valore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pressorio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minimo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durante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il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rilascio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cardiaco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, diastole- In media 130/70 mmHg-)</a:t>
            </a:r>
          </a:p>
          <a:p>
            <a:pPr lvl="0" algn="just"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Volume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sanguigno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alcuni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eventi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psicologici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si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associano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a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variazioni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del volume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sanguigno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(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pletismografia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)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Metodi</a:t>
            </a: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invasivi</a:t>
            </a: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 di </a:t>
            </a: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ricerca</a:t>
            </a: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fisiologica</a:t>
            </a:r>
            <a:endParaRPr sz="7800" dirty="0">
              <a:solidFill>
                <a:srgbClr val="2972B5"/>
              </a:solidFill>
              <a:effectLst>
                <a:outerShdw blurRad="63500" dist="12700" dir="5400000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4" name="Shape 7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06211" lvl="0" indent="-306211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800" dirty="0" err="1">
                <a:solidFill>
                  <a:schemeClr val="tx1">
                    <a:lumMod val="50000"/>
                  </a:schemeClr>
                </a:solidFill>
              </a:rPr>
              <a:t>Chirurgia</a:t>
            </a:r>
            <a:r>
              <a:rPr sz="28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00" dirty="0" err="1">
                <a:solidFill>
                  <a:schemeClr val="tx1">
                    <a:lumMod val="50000"/>
                  </a:schemeClr>
                </a:solidFill>
              </a:rPr>
              <a:t>stereotassica</a:t>
            </a:r>
            <a:endParaRPr sz="2800" dirty="0">
              <a:solidFill>
                <a:schemeClr val="tx1">
                  <a:lumMod val="50000"/>
                </a:schemeClr>
              </a:solidFill>
            </a:endParaRPr>
          </a:p>
          <a:p>
            <a:pPr marL="306211" lvl="0" indent="-306211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800" dirty="0" err="1">
                <a:solidFill>
                  <a:schemeClr val="tx1">
                    <a:lumMod val="50000"/>
                  </a:schemeClr>
                </a:solidFill>
              </a:rPr>
              <a:t>Metodi</a:t>
            </a:r>
            <a:r>
              <a:rPr sz="2800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2800" dirty="0" err="1">
                <a:solidFill>
                  <a:schemeClr val="tx1">
                    <a:lumMod val="50000"/>
                  </a:schemeClr>
                </a:solidFill>
              </a:rPr>
              <a:t>lesione</a:t>
            </a:r>
            <a:endParaRPr sz="2800" dirty="0">
              <a:solidFill>
                <a:schemeClr val="tx1">
                  <a:lumMod val="50000"/>
                </a:schemeClr>
              </a:solidFill>
            </a:endParaRPr>
          </a:p>
          <a:p>
            <a:pPr marL="306211" lvl="0" indent="-306211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800" dirty="0" err="1">
                <a:solidFill>
                  <a:schemeClr val="tx1">
                    <a:lumMod val="50000"/>
                  </a:schemeClr>
                </a:solidFill>
              </a:rPr>
              <a:t>Metodi</a:t>
            </a:r>
            <a:r>
              <a:rPr sz="2800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2800" dirty="0" err="1">
                <a:solidFill>
                  <a:schemeClr val="tx1">
                    <a:lumMod val="50000"/>
                  </a:schemeClr>
                </a:solidFill>
              </a:rPr>
              <a:t>registrazione</a:t>
            </a:r>
            <a:r>
              <a:rPr sz="28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00" dirty="0" err="1">
                <a:solidFill>
                  <a:schemeClr val="tx1">
                    <a:lumMod val="50000"/>
                  </a:schemeClr>
                </a:solidFill>
              </a:rPr>
              <a:t>elettrofisiologica</a:t>
            </a:r>
            <a:r>
              <a:rPr sz="2800" dirty="0">
                <a:solidFill>
                  <a:schemeClr val="tx1">
                    <a:lumMod val="50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Metodi</a:t>
            </a: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 di </a:t>
            </a: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lesione</a:t>
            </a:r>
            <a:endParaRPr sz="7800" dirty="0">
              <a:solidFill>
                <a:srgbClr val="2972B5"/>
              </a:solidFill>
              <a:effectLst>
                <a:outerShdw blurRad="63500" dist="12700" dir="5400000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0" name="Shape 80"/>
          <p:cNvSpPr>
            <a:spLocks noGrp="1"/>
          </p:cNvSpPr>
          <p:nvPr>
            <p:ph type="body" idx="1"/>
          </p:nvPr>
        </p:nvSpPr>
        <p:spPr>
          <a:xfrm>
            <a:off x="617981" y="2225007"/>
            <a:ext cx="11768838" cy="680218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lvl="0" indent="-342900" algn="just">
              <a:lnSpc>
                <a:spcPct val="90000"/>
              </a:lnSpc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Rimozione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o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lesione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di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una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regione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del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cervello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per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studiare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il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comportamento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allo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scopo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di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determinare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la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funzione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della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struttura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lesionata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Diversi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metodi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di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lesione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</a:p>
          <a:p>
            <a:pPr marL="400049" lvl="0" indent="-400049" algn="just">
              <a:lnSpc>
                <a:spcPct val="90000"/>
              </a:lnSpc>
              <a:buAutoNum type="romanUcPeriod"/>
              <a:defRPr sz="1800">
                <a:solidFill>
                  <a:srgbClr val="000000"/>
                </a:solidFill>
              </a:defRPr>
            </a:pP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Lesione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da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aspirazione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Il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tessuto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corticale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viene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rimosso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per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suzione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mediante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una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pipetta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di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vetro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Viene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rimossa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solo la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sostanza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grigia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che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è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meno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resistente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della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bianca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400049" lvl="0" indent="-400049" algn="just">
              <a:lnSpc>
                <a:spcPct val="90000"/>
              </a:lnSpc>
              <a:buAutoNum type="romanUcPeriod"/>
              <a:defRPr sz="1800">
                <a:solidFill>
                  <a:srgbClr val="000000"/>
                </a:solidFill>
              </a:defRPr>
            </a:pP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Lesioni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di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radiofrequenza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Le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lesioni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vengono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provocate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diffondendo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corrente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ad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alta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frequenza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dalla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punta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di un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elettrodo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Il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valore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della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corrente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distrugge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il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tessuto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</a:p>
          <a:p>
            <a:pPr marL="400049" lvl="0" indent="-400049" algn="just">
              <a:lnSpc>
                <a:spcPct val="90000"/>
              </a:lnSpc>
              <a:buAutoNum type="romanUcPeriod"/>
              <a:defRPr sz="1800">
                <a:solidFill>
                  <a:srgbClr val="000000"/>
                </a:solidFill>
              </a:defRPr>
            </a:pP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Resezione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chirurgica</a:t>
            </a:r>
            <a:r>
              <a:rPr lang="it-IT" sz="2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sz="2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interrompe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la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connessione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nervosa con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taglio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del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nervo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</a:p>
          <a:p>
            <a:pPr marL="400049" lvl="0" indent="-400049" algn="just">
              <a:lnSpc>
                <a:spcPct val="90000"/>
              </a:lnSpc>
              <a:buAutoNum type="romanUcPeriod"/>
              <a:defRPr sz="1800">
                <a:solidFill>
                  <a:srgbClr val="000000"/>
                </a:solidFill>
              </a:defRPr>
            </a:pP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Blocco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criogenico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Viene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iniettato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un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liquido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refrigerante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da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una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sonda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criogenica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che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raffredda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i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neuroni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e di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conseguenza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smettono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di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scaricare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ma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si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evita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il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congelamento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che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potrebbe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determinare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danni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strutturali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Il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tessuto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riscaldato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determina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la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ripresa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delle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funzioni</a:t>
            </a:r>
            <a:r>
              <a:rPr sz="2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Metodi</a:t>
            </a: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 di </a:t>
            </a: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registrazione</a:t>
            </a: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elettrofisiologica</a:t>
            </a:r>
            <a:endParaRPr sz="7800" dirty="0">
              <a:solidFill>
                <a:srgbClr val="2972B5"/>
              </a:solidFill>
              <a:effectLst>
                <a:outerShdw blurRad="63500" dist="12700" dir="5400000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3" name="Shape 8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fontScale="92500"/>
          </a:bodyPr>
          <a:lstStyle/>
          <a:p>
            <a:pPr marL="696087" lvl="0" indent="-696087" algn="just" defTabSz="508254">
              <a:spcBef>
                <a:spcPts val="3100"/>
              </a:spcBef>
              <a:buAutoNum type="romanUcPeriod"/>
              <a:defRPr sz="1800">
                <a:solidFill>
                  <a:srgbClr val="000000"/>
                </a:solidFill>
              </a:defRPr>
            </a:pP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Registrazione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intracellulare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singole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unità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misura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delle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variazioni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graduali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del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potenziale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membrana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  <a:p>
            <a:pPr marL="696087" lvl="0" indent="-696087" algn="just" defTabSz="508254">
              <a:spcBef>
                <a:spcPts val="3100"/>
              </a:spcBef>
              <a:buAutoNum type="romanUcPeriod"/>
              <a:defRPr sz="1800">
                <a:solidFill>
                  <a:srgbClr val="000000"/>
                </a:solidFill>
              </a:defRPr>
            </a:pP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Registrazione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extracellulare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singole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unità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si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ottiene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una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misura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del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potenziale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azione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ponendo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la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punta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dell‘elettrodo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nel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flusso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extracellulare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in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prossimità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della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cellula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  <a:p>
            <a:pPr marL="696087" lvl="0" indent="-696087" algn="just" defTabSz="508254">
              <a:spcBef>
                <a:spcPts val="3100"/>
              </a:spcBef>
              <a:buAutoNum type="romanUcPeriod"/>
              <a:defRPr sz="1800">
                <a:solidFill>
                  <a:srgbClr val="000000"/>
                </a:solidFill>
              </a:defRPr>
            </a:pP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Registrazione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si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unità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multiple, con un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elettrodo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maggiori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dimensioni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si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rileva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l'attività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complessiva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numerosi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neuroni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  <a:p>
            <a:pPr marL="696087" lvl="0" indent="-696087" algn="just" defTabSz="508254">
              <a:spcBef>
                <a:spcPts val="3100"/>
              </a:spcBef>
              <a:buAutoNum type="romanUcPeriod"/>
              <a:defRPr sz="1800">
                <a:solidFill>
                  <a:srgbClr val="000000"/>
                </a:solidFill>
              </a:defRPr>
            </a:pP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Registrazione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elettroencefalografica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 smtClean="0">
                <a:solidFill>
                  <a:schemeClr val="tx1">
                    <a:lumMod val="50000"/>
                  </a:schemeClr>
                </a:solidFill>
              </a:rPr>
              <a:t>invasiva</a:t>
            </a:r>
            <a:r>
              <a:rPr sz="3132" dirty="0" smtClean="0">
                <a:solidFill>
                  <a:schemeClr val="tx1">
                    <a:lumMod val="50000"/>
                  </a:schemeClr>
                </a:solidFill>
              </a:rPr>
              <a:t>,</a:t>
            </a:r>
            <a:r>
              <a:rPr lang="it-IT" sz="3132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smtClean="0">
                <a:solidFill>
                  <a:schemeClr val="tx1">
                    <a:lumMod val="50000"/>
                  </a:schemeClr>
                </a:solidFill>
              </a:rPr>
              <a:t>EEG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viene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registrato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mediante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elettrodi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impiantati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nel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132" dirty="0" err="1">
                <a:solidFill>
                  <a:schemeClr val="tx1">
                    <a:lumMod val="50000"/>
                  </a:schemeClr>
                </a:solidFill>
              </a:rPr>
              <a:t>cervello</a:t>
            </a:r>
            <a:r>
              <a:rPr sz="3132" dirty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Chirurgia</a:t>
            </a: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stereotassica</a:t>
            </a:r>
            <a:endParaRPr sz="7800" dirty="0">
              <a:solidFill>
                <a:srgbClr val="2972B5"/>
              </a:solidFill>
              <a:effectLst>
                <a:outerShdw blurRad="63500" dist="12700" dir="5400000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7" name="Shape 7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fontScale="92500"/>
          </a:bodyPr>
          <a:lstStyle/>
          <a:p>
            <a:pPr marL="362204" lvl="0" indent="-362204" algn="just" defTabSz="537463">
              <a:spcBef>
                <a:spcPts val="33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Costituisce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il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metodo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utilizzato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nella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prima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fase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degli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esperimenti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psicobiologia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attraverso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cui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gli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strumenti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ricerca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sono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a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contatto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con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il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cervello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. Per la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chirurgia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stereotassica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sono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necessari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:</a:t>
            </a:r>
          </a:p>
          <a:p>
            <a:pPr marL="736092" lvl="0" indent="-736092" algn="just" defTabSz="537463">
              <a:spcBef>
                <a:spcPts val="3300"/>
              </a:spcBef>
              <a:buAutoNum type="romanUcPeriod"/>
              <a:defRPr sz="1800">
                <a:solidFill>
                  <a:srgbClr val="000000"/>
                </a:solidFill>
              </a:defRPr>
            </a:pP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l'atlante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stereotassico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(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fornisce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le coordinate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delle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regioni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cerebrali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, la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distanza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ciascuna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sezione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viene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misurata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rispetto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ad un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punto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riferimento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convenzionale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.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Nei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ratti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è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il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Brema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punto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intersezione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delle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suture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ossee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)</a:t>
            </a:r>
          </a:p>
          <a:p>
            <a:pPr marL="736092" lvl="0" indent="-736092" algn="just" defTabSz="537463">
              <a:spcBef>
                <a:spcPts val="3300"/>
              </a:spcBef>
              <a:buAutoNum type="romanUcPeriod"/>
              <a:defRPr sz="1800">
                <a:solidFill>
                  <a:srgbClr val="000000"/>
                </a:solidFill>
              </a:defRPr>
            </a:pP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Un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apparato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stereotassico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(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il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fermatesta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e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il</a:t>
            </a:r>
            <a:r>
              <a:rPr sz="3312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12" dirty="0" err="1">
                <a:solidFill>
                  <a:schemeClr val="tx1">
                    <a:lumMod val="50000"/>
                  </a:schemeClr>
                </a:solidFill>
              </a:rPr>
              <a:t>portaelettrodo</a:t>
            </a:r>
            <a:r>
              <a:rPr sz="3312" dirty="0">
                <a:solidFill>
                  <a:srgbClr val="5E5E5E"/>
                </a:solidFill>
              </a:rPr>
              <a:t>)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Metodi</a:t>
            </a: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 di </a:t>
            </a: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ricerca</a:t>
            </a: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farmacologica</a:t>
            </a:r>
            <a:endParaRPr sz="7800" dirty="0">
              <a:solidFill>
                <a:srgbClr val="2972B5"/>
              </a:solidFill>
              <a:effectLst>
                <a:outerShdw blurRad="63500" dist="12700" dir="5400000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6" name="Shape 86"/>
          <p:cNvSpPr>
            <a:spLocks noGrp="1"/>
          </p:cNvSpPr>
          <p:nvPr>
            <p:ph type="body" idx="1"/>
          </p:nvPr>
        </p:nvSpPr>
        <p:spPr>
          <a:xfrm>
            <a:off x="787400" y="2768599"/>
            <a:ext cx="11430000" cy="639588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504062" lvl="0" indent="-504062" algn="just" defTabSz="368045">
              <a:spcBef>
                <a:spcPts val="2200"/>
              </a:spcBef>
              <a:buAutoNum type="romanUcPeriod"/>
              <a:defRPr sz="1800">
                <a:solidFill>
                  <a:srgbClr val="000000"/>
                </a:solidFill>
              </a:defRPr>
            </a:pP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Lesioni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selettive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iniettando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neurotossine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che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mostrano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affinità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per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certe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regioni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del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sistema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nervoso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( 6-idrossidopamina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assunta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solo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dai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neuroni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che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rilasciano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dopamina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e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noradrenalina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l’acido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kainico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distrugge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i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corpi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cellulari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dei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neuroni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, ma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risparmia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gli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assoni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).</a:t>
            </a:r>
          </a:p>
          <a:p>
            <a:pPr marL="504062" lvl="0" indent="-504062" algn="just" defTabSz="368045">
              <a:spcBef>
                <a:spcPts val="2200"/>
              </a:spcBef>
              <a:buAutoNum type="romanUcPeriod"/>
              <a:defRPr sz="1800">
                <a:solidFill>
                  <a:srgbClr val="000000"/>
                </a:solidFill>
              </a:defRPr>
            </a:pP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Tecnica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del 2-desossiglucosio, è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una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sostanza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molto simile al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glucosio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assorbita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durante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lo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svolgimento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di un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compito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dai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neuroni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ma non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metabolizzata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infatti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il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cervello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viene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rimosso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sezionato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e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sottoposto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ad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autoradiografia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. </a:t>
            </a:r>
          </a:p>
          <a:p>
            <a:pPr marL="504062" lvl="0" indent="-504062" algn="just" defTabSz="368045">
              <a:spcBef>
                <a:spcPts val="2200"/>
              </a:spcBef>
              <a:buAutoNum type="romanUcPeriod"/>
              <a:defRPr sz="1800">
                <a:solidFill>
                  <a:srgbClr val="000000"/>
                </a:solidFill>
              </a:defRPr>
            </a:pP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Dialisi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cerebrale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, è un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metodo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per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misurare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la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concentrazione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extracellulare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sostanze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chimiche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impiantando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nel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cervello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una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piccola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sonda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che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estrae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le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sostanze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neurochimiche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. </a:t>
            </a:r>
          </a:p>
          <a:p>
            <a:pPr marL="560069" lvl="0" indent="-560069" algn="just" defTabSz="368045">
              <a:spcBef>
                <a:spcPts val="2200"/>
              </a:spcBef>
              <a:buAutoNum type="romanUcPeriod" startAt="4"/>
              <a:defRPr sz="1800">
                <a:solidFill>
                  <a:srgbClr val="000000"/>
                </a:solidFill>
              </a:defRPr>
            </a:pP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Immunoistochimica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, è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una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tecnica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per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localizzare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specifiche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neuroproteine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cerebrali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prima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marcando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anticorpi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specifici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con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elementi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fluorescenti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ed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esponendo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le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sezioni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agli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anticorpi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marcati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, le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regioni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in cui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si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accumula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il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colorante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fluorescente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indicano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la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sede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della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neuroproteina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che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si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sta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520" dirty="0" err="1">
                <a:solidFill>
                  <a:schemeClr val="tx1">
                    <a:lumMod val="50000"/>
                  </a:schemeClr>
                </a:solidFill>
              </a:rPr>
              <a:t>studiando</a:t>
            </a:r>
            <a:r>
              <a:rPr sz="2520" dirty="0">
                <a:solidFill>
                  <a:schemeClr val="tx1">
                    <a:lumMod val="50000"/>
                  </a:schemeClr>
                </a:solidFill>
              </a:rPr>
              <a:t>.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Ingegneria</a:t>
            </a: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genetica</a:t>
            </a: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89" name="Shape 8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algn="just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Le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tecniche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di knock-out di un gene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sono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procedure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che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portano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alla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creazione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organismi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che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mancano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di un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particolare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gene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oggetto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di studio, per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approfondire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le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anomalie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neurali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e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comportamentali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  <a:p>
            <a:pPr lvl="0" algn="just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Le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tecniche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sostituzione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genetica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permettono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sostituire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un gene con un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altro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. È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possibile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rimuovere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geni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patologici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della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specie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umana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e </a:t>
            </a:r>
            <a:r>
              <a:rPr sz="3600" dirty="0" err="1" smtClean="0">
                <a:solidFill>
                  <a:schemeClr val="tx1">
                    <a:lumMod val="50000"/>
                  </a:schemeClr>
                </a:solidFill>
              </a:rPr>
              <a:t>inserirl</a:t>
            </a:r>
            <a:r>
              <a:rPr lang="it-IT" sz="3600" dirty="0" smtClean="0">
                <a:solidFill>
                  <a:schemeClr val="tx1">
                    <a:lumMod val="50000"/>
                  </a:schemeClr>
                </a:solidFill>
              </a:rPr>
              <a:t>i</a:t>
            </a:r>
            <a:r>
              <a:rPr sz="36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nei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topi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(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topi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transgenici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)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Test </a:t>
            </a: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neuropsicologici</a:t>
            </a:r>
            <a:endParaRPr sz="7800" dirty="0">
              <a:solidFill>
                <a:srgbClr val="2972B5"/>
              </a:solidFill>
              <a:effectLst>
                <a:outerShdw blurRad="63500" dist="12700" dir="5400000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2" name="Shape 92"/>
          <p:cNvSpPr>
            <a:spLocks noGrp="1"/>
          </p:cNvSpPr>
          <p:nvPr>
            <p:ph type="body" idx="1"/>
          </p:nvPr>
        </p:nvSpPr>
        <p:spPr>
          <a:xfrm>
            <a:off x="787400" y="2070460"/>
            <a:ext cx="11430000" cy="7111280"/>
          </a:xfrm>
          <a:prstGeom prst="rect">
            <a:avLst/>
          </a:prstGeom>
        </p:spPr>
        <p:txBody>
          <a:bodyPr/>
          <a:lstStyle/>
          <a:p>
            <a:pPr marL="248031" lvl="0" indent="-248031" defTabSz="368045">
              <a:spcBef>
                <a:spcPts val="22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Vengono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somministrati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per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scopi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diagnostici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e per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valutare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l'efficacia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dei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trattamenti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</a:p>
          <a:p>
            <a:pPr marL="248031" lvl="0" indent="-248031" defTabSz="368045">
              <a:spcBef>
                <a:spcPts val="22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Tre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fasi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dei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test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psicologici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: test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singolo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anni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‘50),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batteria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standardizzata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di test (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anni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‘60),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batteria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di test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individualizzata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</a:p>
          <a:p>
            <a:pPr marL="248031" lvl="0" indent="-248031" defTabSz="368045">
              <a:spcBef>
                <a:spcPts val="22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Test di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intelligenza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generale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Wechsler adult intelligence scale</a:t>
            </a:r>
          </a:p>
          <a:p>
            <a:pPr marL="248031" lvl="0" indent="-248031" defTabSz="368045">
              <a:spcBef>
                <a:spcPts val="22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Test di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memoria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poiché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i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soggetti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possono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ottenere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alti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punteggi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nel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test WAIS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nonostante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i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problemi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di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memoria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248031" lvl="0" indent="-248031" defTabSz="368045">
              <a:spcBef>
                <a:spcPts val="22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Test del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linguaggio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test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dei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gettoni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(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eseguire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e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leggere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istruzioni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con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l'utilizzo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di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gettoni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di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forme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colore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e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dimensioni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diversi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  <a:p>
            <a:pPr marL="248031" lvl="0" indent="-248031" defTabSz="368045">
              <a:spcBef>
                <a:spcPts val="22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Test di Wisconsin,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funzione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del lobo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frontale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</a:p>
          <a:p>
            <a:pPr marL="248031" lvl="0" indent="-248031" defTabSz="368045">
              <a:spcBef>
                <a:spcPts val="22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Test di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dominanza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emisferica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del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linguaggio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</a:p>
          <a:p>
            <a:pPr marL="248031" lvl="0" indent="-248031" defTabSz="368045">
              <a:spcBef>
                <a:spcPts val="2200"/>
              </a:spcBef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Il test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dell'amytal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sodico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viene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iniettato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dell'anestetico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nell'arteria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carotide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che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inattiva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l'emisfero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ipsilaterale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e non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controlaterale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somministrando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test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linguistici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248031" lvl="0" indent="-248031" defTabSz="368045">
              <a:spcBef>
                <a:spcPts val="2200"/>
              </a:spcBef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Test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dell'ascolto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dicotico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vengono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presentate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mediante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cuffie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tre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cifre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ad un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orecchio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e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tre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all'altro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simultaneamente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e 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si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chiede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al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soggetto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di </a:t>
            </a:r>
            <a:r>
              <a:rPr sz="2268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ripeterle</a:t>
            </a:r>
            <a:r>
              <a:rPr sz="2268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Lo studio del </a:t>
            </a: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comportamento</a:t>
            </a: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animale</a:t>
            </a:r>
            <a:endParaRPr sz="7800" dirty="0">
              <a:solidFill>
                <a:srgbClr val="2972B5"/>
              </a:solidFill>
              <a:effectLst>
                <a:outerShdw blurRad="63500" dist="12700" dir="5400000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5" name="Shape 9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18722" lvl="0" indent="-218722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700" dirty="0" err="1">
                <a:solidFill>
                  <a:schemeClr val="tx1">
                    <a:lumMod val="50000"/>
                  </a:schemeClr>
                </a:solidFill>
              </a:rPr>
              <a:t>Tre</a:t>
            </a:r>
            <a:r>
              <a:rPr sz="27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700" dirty="0" err="1">
                <a:solidFill>
                  <a:schemeClr val="tx1">
                    <a:lumMod val="50000"/>
                  </a:schemeClr>
                </a:solidFill>
              </a:rPr>
              <a:t>sono</a:t>
            </a:r>
            <a:r>
              <a:rPr sz="2700" dirty="0">
                <a:solidFill>
                  <a:schemeClr val="tx1">
                    <a:lumMod val="50000"/>
                  </a:schemeClr>
                </a:solidFill>
              </a:rPr>
              <a:t> i </a:t>
            </a:r>
            <a:r>
              <a:rPr sz="2700" dirty="0" err="1">
                <a:solidFill>
                  <a:schemeClr val="tx1">
                    <a:lumMod val="50000"/>
                  </a:schemeClr>
                </a:solidFill>
              </a:rPr>
              <a:t>principali</a:t>
            </a:r>
            <a:r>
              <a:rPr sz="27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700" dirty="0" err="1">
                <a:solidFill>
                  <a:schemeClr val="tx1">
                    <a:lumMod val="50000"/>
                  </a:schemeClr>
                </a:solidFill>
              </a:rPr>
              <a:t>paradigmi</a:t>
            </a:r>
            <a:r>
              <a:rPr sz="27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700" dirty="0" err="1">
                <a:solidFill>
                  <a:schemeClr val="tx1">
                    <a:lumMod val="50000"/>
                  </a:schemeClr>
                </a:solidFill>
              </a:rPr>
              <a:t>utilizzati</a:t>
            </a:r>
            <a:r>
              <a:rPr sz="27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700" dirty="0" err="1">
                <a:solidFill>
                  <a:schemeClr val="tx1">
                    <a:lumMod val="50000"/>
                  </a:schemeClr>
                </a:solidFill>
              </a:rPr>
              <a:t>nello</a:t>
            </a:r>
            <a:r>
              <a:rPr sz="2700" dirty="0">
                <a:solidFill>
                  <a:schemeClr val="tx1">
                    <a:lumMod val="50000"/>
                  </a:schemeClr>
                </a:solidFill>
              </a:rPr>
              <a:t> studio del </a:t>
            </a:r>
            <a:r>
              <a:rPr sz="2700" dirty="0" err="1">
                <a:solidFill>
                  <a:schemeClr val="tx1">
                    <a:lumMod val="50000"/>
                  </a:schemeClr>
                </a:solidFill>
              </a:rPr>
              <a:t>comportamento</a:t>
            </a:r>
            <a:r>
              <a:rPr sz="27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700" dirty="0" err="1">
                <a:solidFill>
                  <a:schemeClr val="tx1">
                    <a:lumMod val="50000"/>
                  </a:schemeClr>
                </a:solidFill>
              </a:rPr>
              <a:t>animale</a:t>
            </a:r>
            <a:r>
              <a:rPr sz="2700" dirty="0">
                <a:solidFill>
                  <a:schemeClr val="tx1">
                    <a:lumMod val="50000"/>
                  </a:schemeClr>
                </a:solidFill>
              </a:rPr>
              <a:t>:</a:t>
            </a:r>
          </a:p>
          <a:p>
            <a:pPr marL="444500" lvl="0" indent="-444500">
              <a:buAutoNum type="romanUcPeriod"/>
              <a:defRPr sz="1800">
                <a:solidFill>
                  <a:srgbClr val="000000"/>
                </a:solidFill>
              </a:defRPr>
            </a:pPr>
            <a:r>
              <a:rPr sz="2700" dirty="0" err="1">
                <a:solidFill>
                  <a:schemeClr val="tx1">
                    <a:lumMod val="50000"/>
                  </a:schemeClr>
                </a:solidFill>
              </a:rPr>
              <a:t>Paradigmi</a:t>
            </a:r>
            <a:r>
              <a:rPr sz="27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700" dirty="0" err="1">
                <a:solidFill>
                  <a:schemeClr val="tx1">
                    <a:lumMod val="50000"/>
                  </a:schemeClr>
                </a:solidFill>
              </a:rPr>
              <a:t>dell'esame</a:t>
            </a:r>
            <a:r>
              <a:rPr sz="2700" dirty="0">
                <a:solidFill>
                  <a:schemeClr val="tx1">
                    <a:lumMod val="50000"/>
                  </a:schemeClr>
                </a:solidFill>
              </a:rPr>
              <a:t> del </a:t>
            </a:r>
            <a:r>
              <a:rPr sz="2700" dirty="0" err="1">
                <a:solidFill>
                  <a:schemeClr val="tx1">
                    <a:lumMod val="50000"/>
                  </a:schemeClr>
                </a:solidFill>
              </a:rPr>
              <a:t>comportamento</a:t>
            </a:r>
            <a:r>
              <a:rPr sz="2700" dirty="0">
                <a:solidFill>
                  <a:schemeClr val="tx1">
                    <a:lumMod val="50000"/>
                  </a:schemeClr>
                </a:solidFill>
              </a:rPr>
              <a:t> specie-</a:t>
            </a:r>
            <a:r>
              <a:rPr sz="2700" dirty="0" err="1">
                <a:solidFill>
                  <a:schemeClr val="tx1">
                    <a:lumMod val="50000"/>
                  </a:schemeClr>
                </a:solidFill>
              </a:rPr>
              <a:t>specifico</a:t>
            </a:r>
            <a:r>
              <a:rPr sz="2700" dirty="0">
                <a:solidFill>
                  <a:schemeClr val="tx1">
                    <a:lumMod val="50000"/>
                  </a:schemeClr>
                </a:solidFill>
              </a:rPr>
              <a:t>;</a:t>
            </a:r>
          </a:p>
          <a:p>
            <a:pPr marL="444500" lvl="0" indent="-444500">
              <a:buAutoNum type="romanUcPeriod"/>
              <a:defRPr sz="1800">
                <a:solidFill>
                  <a:srgbClr val="000000"/>
                </a:solidFill>
              </a:defRPr>
            </a:pPr>
            <a:r>
              <a:rPr sz="2700" dirty="0" err="1">
                <a:solidFill>
                  <a:schemeClr val="tx1">
                    <a:lumMod val="50000"/>
                  </a:schemeClr>
                </a:solidFill>
              </a:rPr>
              <a:t>Paradigmi</a:t>
            </a:r>
            <a:r>
              <a:rPr sz="2700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2700" dirty="0" err="1">
                <a:solidFill>
                  <a:schemeClr val="tx1">
                    <a:lumMod val="50000"/>
                  </a:schemeClr>
                </a:solidFill>
              </a:rPr>
              <a:t>condizionamento</a:t>
            </a:r>
            <a:r>
              <a:rPr sz="27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700" dirty="0" err="1">
                <a:solidFill>
                  <a:schemeClr val="tx1">
                    <a:lumMod val="50000"/>
                  </a:schemeClr>
                </a:solidFill>
              </a:rPr>
              <a:t>tradizionale</a:t>
            </a:r>
            <a:r>
              <a:rPr sz="2700" dirty="0">
                <a:solidFill>
                  <a:schemeClr val="tx1">
                    <a:lumMod val="50000"/>
                  </a:schemeClr>
                </a:solidFill>
              </a:rPr>
              <a:t>;</a:t>
            </a:r>
          </a:p>
          <a:p>
            <a:pPr marL="444500" lvl="0" indent="-444500">
              <a:buAutoNum type="romanUcPeriod"/>
              <a:defRPr sz="1800">
                <a:solidFill>
                  <a:srgbClr val="000000"/>
                </a:solidFill>
              </a:defRPr>
            </a:pPr>
            <a:r>
              <a:rPr sz="2700" dirty="0" err="1">
                <a:solidFill>
                  <a:schemeClr val="tx1">
                    <a:lumMod val="50000"/>
                  </a:schemeClr>
                </a:solidFill>
              </a:rPr>
              <a:t>Apprendimento</a:t>
            </a:r>
            <a:r>
              <a:rPr sz="2700" dirty="0">
                <a:solidFill>
                  <a:schemeClr val="tx1">
                    <a:lumMod val="50000"/>
                  </a:schemeClr>
                </a:solidFill>
              </a:rPr>
              <a:t> in </a:t>
            </a:r>
            <a:r>
              <a:rPr sz="2700" dirty="0" err="1">
                <a:solidFill>
                  <a:schemeClr val="tx1">
                    <a:lumMod val="50000"/>
                  </a:schemeClr>
                </a:solidFill>
              </a:rPr>
              <a:t>condizioni</a:t>
            </a:r>
            <a:r>
              <a:rPr sz="27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700" dirty="0" err="1">
                <a:solidFill>
                  <a:schemeClr val="tx1">
                    <a:lumMod val="50000"/>
                  </a:schemeClr>
                </a:solidFill>
              </a:rPr>
              <a:t>semiecologiche</a:t>
            </a:r>
            <a:r>
              <a:rPr sz="2700" dirty="0">
                <a:solidFill>
                  <a:srgbClr val="5E5E5E"/>
                </a:solidFill>
              </a:rPr>
              <a:t>.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519937">
              <a:defRPr sz="6942">
                <a:effectLst>
                  <a:outerShdw blurRad="56514" dist="11303" dir="5400000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6942" dirty="0" err="1">
                <a:solidFill>
                  <a:srgbClr val="2972B5"/>
                </a:solidFill>
                <a:effectLst>
                  <a:outerShdw blurRad="56514" dist="11303" dir="5400000" rotWithShape="0">
                    <a:srgbClr val="000000">
                      <a:alpha val="30000"/>
                    </a:srgbClr>
                  </a:outerShdw>
                </a:effectLst>
              </a:rPr>
              <a:t>Paradigmi</a:t>
            </a:r>
            <a:r>
              <a:rPr sz="6942" dirty="0">
                <a:solidFill>
                  <a:srgbClr val="2972B5"/>
                </a:solidFill>
                <a:effectLst>
                  <a:outerShdw blurRad="56514" dist="11303" dir="5400000" rotWithShape="0">
                    <a:srgbClr val="000000">
                      <a:alpha val="30000"/>
                    </a:srgbClr>
                  </a:outerShdw>
                </a:effectLst>
              </a:rPr>
              <a:t> per </a:t>
            </a:r>
            <a:r>
              <a:rPr sz="6942" dirty="0" err="1">
                <a:solidFill>
                  <a:srgbClr val="2972B5"/>
                </a:solidFill>
                <a:effectLst>
                  <a:outerShdw blurRad="56514" dist="11303" dir="5400000" rotWithShape="0">
                    <a:srgbClr val="000000">
                      <a:alpha val="30000"/>
                    </a:srgbClr>
                  </a:outerShdw>
                </a:effectLst>
              </a:rPr>
              <a:t>l'esame</a:t>
            </a:r>
            <a:r>
              <a:rPr sz="6942" dirty="0">
                <a:solidFill>
                  <a:srgbClr val="2972B5"/>
                </a:solidFill>
                <a:effectLst>
                  <a:outerShdw blurRad="56514" dist="11303" dir="5400000" rotWithShape="0">
                    <a:srgbClr val="000000">
                      <a:alpha val="30000"/>
                    </a:srgbClr>
                  </a:outerShdw>
                </a:effectLst>
              </a:rPr>
              <a:t> del </a:t>
            </a:r>
            <a:r>
              <a:rPr sz="6942" dirty="0" err="1">
                <a:solidFill>
                  <a:srgbClr val="2972B5"/>
                </a:solidFill>
                <a:effectLst>
                  <a:outerShdw blurRad="56514" dist="11303" dir="5400000" rotWithShape="0">
                    <a:srgbClr val="000000">
                      <a:alpha val="30000"/>
                    </a:srgbClr>
                  </a:outerShdw>
                </a:effectLst>
              </a:rPr>
              <a:t>comportamento</a:t>
            </a:r>
            <a:r>
              <a:rPr sz="6942" dirty="0">
                <a:solidFill>
                  <a:srgbClr val="2972B5"/>
                </a:solidFill>
                <a:effectLst>
                  <a:outerShdw blurRad="56514" dist="11303" dir="5400000" rotWithShape="0">
                    <a:srgbClr val="000000">
                      <a:alpha val="30000"/>
                    </a:srgbClr>
                  </a:outerShdw>
                </a:effectLst>
              </a:rPr>
              <a:t> specie-</a:t>
            </a:r>
            <a:r>
              <a:rPr sz="6942" dirty="0" err="1">
                <a:solidFill>
                  <a:srgbClr val="2972B5"/>
                </a:solidFill>
                <a:effectLst>
                  <a:outerShdw blurRad="56514" dist="11303" dir="5400000" rotWithShape="0">
                    <a:srgbClr val="000000">
                      <a:alpha val="30000"/>
                    </a:srgbClr>
                  </a:outerShdw>
                </a:effectLst>
              </a:rPr>
              <a:t>specifico</a:t>
            </a:r>
            <a:endParaRPr sz="6942" dirty="0">
              <a:solidFill>
                <a:srgbClr val="2972B5"/>
              </a:solidFill>
              <a:effectLst>
                <a:outerShdw blurRad="56514" dist="11303" dir="5400000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8" name="Shape 9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752094" lvl="0" indent="-752094" algn="just" defTabSz="549148">
              <a:spcBef>
                <a:spcPts val="3300"/>
              </a:spcBef>
              <a:buAutoNum type="romanUcPeriod"/>
              <a:defRPr sz="1800">
                <a:solidFill>
                  <a:srgbClr val="000000"/>
                </a:solidFill>
              </a:defRPr>
            </a:pP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Test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dell'open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field,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viene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posto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l'animale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in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una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camera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sperimentale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e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valutata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l'attività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generale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ponendo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un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dispositivo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automatico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per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numerare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gli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spostamenti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  <a:p>
            <a:pPr marL="752094" lvl="0" indent="-752094" algn="just" defTabSz="549148">
              <a:spcBef>
                <a:spcPts val="3300"/>
              </a:spcBef>
              <a:buAutoNum type="romanUcPeriod"/>
              <a:defRPr sz="1800">
                <a:solidFill>
                  <a:srgbClr val="000000"/>
                </a:solidFill>
              </a:defRPr>
            </a:pP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Test del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comportamento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aggressivo-difensivo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, in un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ambiente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ristretto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si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inserisce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un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maschio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più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piccolo.</a:t>
            </a:r>
          </a:p>
          <a:p>
            <a:pPr marL="752094" lvl="0" indent="-752094" algn="just" defTabSz="549148">
              <a:spcBef>
                <a:spcPts val="3300"/>
              </a:spcBef>
              <a:buAutoNum type="romanUcPeriod"/>
              <a:defRPr sz="1800">
                <a:solidFill>
                  <a:srgbClr val="000000"/>
                </a:solidFill>
              </a:defRPr>
            </a:pP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Test del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labirinto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sopraelevato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, un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labirinto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a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quattro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bracci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posto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a 50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centimetri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dal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pavimento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, due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chiusi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e due no,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si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valuta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l'ansia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in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relazione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al tempo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passato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nelle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zone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prive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3384" dirty="0" err="1">
                <a:solidFill>
                  <a:schemeClr val="tx1">
                    <a:lumMod val="50000"/>
                  </a:schemeClr>
                </a:solidFill>
              </a:rPr>
              <a:t>protezioni</a:t>
            </a:r>
            <a:r>
              <a:rPr sz="3384" dirty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body" idx="1"/>
          </p:nvPr>
        </p:nvSpPr>
        <p:spPr>
          <a:xfrm>
            <a:off x="669752" y="772344"/>
            <a:ext cx="11430000" cy="5715000"/>
          </a:xfrm>
          <a:prstGeom prst="rect">
            <a:avLst/>
          </a:prstGeom>
        </p:spPr>
        <p:txBody>
          <a:bodyPr/>
          <a:lstStyle/>
          <a:p>
            <a:pPr lvl="0" algn="just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La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psicobiologia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si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avvale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metodi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di studio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condotti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in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laboratorio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per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esaminare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il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sistema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nervoso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e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affinarne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le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conoscenze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.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Tali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metodi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vengono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utilizzati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a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scopi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clinici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diagnostici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e per la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cura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. </a:t>
            </a:r>
          </a:p>
          <a:p>
            <a:pPr lvl="0">
              <a:buFont typeface="Wingdings"/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METODI DI STUDIO DEL SISTEMA NERVOSO</a:t>
            </a:r>
          </a:p>
          <a:p>
            <a:pPr lvl="0">
              <a:buFont typeface="Wingdings"/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METODI DI STUDIO DEL COMPORTAMENTO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Paradigmi</a:t>
            </a: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tradizionali</a:t>
            </a: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 del </a:t>
            </a: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comportamento</a:t>
            </a: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01" name="Shape 10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Condizionamento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pavloviano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stimolo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neutro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(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campanello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),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stimolo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incondizionato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(carne),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risposta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incondizionata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(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salivazione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),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risposta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condizionata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Condizionamento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operante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(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rinforzi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)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Paradigmi</a:t>
            </a: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 di </a:t>
            </a: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apprendimento</a:t>
            </a:r>
            <a:endParaRPr sz="7800" dirty="0">
              <a:solidFill>
                <a:srgbClr val="2972B5"/>
              </a:solidFill>
              <a:effectLst>
                <a:outerShdw blurRad="63500" dist="12700" dir="5400000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4" name="Shape 10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70077" lvl="0" indent="-370077" algn="just" defTabSz="549148">
              <a:spcBef>
                <a:spcPts val="33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Condizionamento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avversario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del gusto,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associare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un 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nuovo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sapore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ad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uno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stato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di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malessere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</a:p>
          <a:p>
            <a:pPr marL="370077" lvl="0" indent="-370077" algn="just" defTabSz="549148">
              <a:spcBef>
                <a:spcPts val="33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Labirinto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bracci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radiali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un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labirinto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con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molti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bracci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che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si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dipartono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da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una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camera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centrale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e con diverse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quantità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di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cibo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Ripetendo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spesso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l'esperimento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si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valutano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le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abilità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di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ricordare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il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braccio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con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più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cibo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</a:p>
          <a:p>
            <a:pPr marL="370077" lvl="0" indent="-370077" algn="just" defTabSz="549148">
              <a:spcBef>
                <a:spcPts val="33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Il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labirinto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ad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acqua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di Morris, i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ratti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sono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posti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in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una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vasca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circolare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piena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d'acqua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e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devono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nuotare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fino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ad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una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piattaforma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 non </a:t>
            </a:r>
            <a:r>
              <a:rPr sz="3384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visibile</a:t>
            </a:r>
            <a:r>
              <a:rPr sz="3384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Cause </a:t>
            </a: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dei</a:t>
            </a: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disturbi</a:t>
            </a: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neurologici</a:t>
            </a:r>
            <a:endParaRPr sz="7800" dirty="0">
              <a:solidFill>
                <a:srgbClr val="2972B5"/>
              </a:solidFill>
              <a:effectLst>
                <a:outerShdw blurRad="63500" dist="12700" dir="5400000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7" name="Shape 10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5E5E5E"/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Disturbi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vascolari</a:t>
            </a:r>
            <a:endParaRPr sz="3600" dirty="0">
              <a:solidFill>
                <a:schemeClr val="tx1">
                  <a:lumMod val="50000"/>
                </a:schemeClr>
              </a:solidFill>
            </a:endParaRP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Tumori</a:t>
            </a:r>
            <a:endParaRPr sz="3600" dirty="0">
              <a:solidFill>
                <a:schemeClr val="tx1">
                  <a:lumMod val="50000"/>
                </a:schemeClr>
              </a:solidFill>
            </a:endParaRP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Malattie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degenerative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Malattie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infettive</a:t>
            </a:r>
            <a:endParaRPr sz="3600" dirty="0">
              <a:solidFill>
                <a:schemeClr val="tx1">
                  <a:lumMod val="50000"/>
                </a:schemeClr>
              </a:solidFill>
            </a:endParaRP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Traumi</a:t>
            </a:r>
            <a:endParaRPr sz="3600" dirty="0">
              <a:solidFill>
                <a:schemeClr val="tx1">
                  <a:lumMod val="50000"/>
                </a:schemeClr>
              </a:solidFill>
            </a:endParaRP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Epilessia</a:t>
            </a:r>
            <a:endParaRPr sz="36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Disturbi</a:t>
            </a: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vascolari</a:t>
            </a:r>
            <a:endParaRPr sz="7800" dirty="0">
              <a:solidFill>
                <a:srgbClr val="2972B5"/>
              </a:solidFill>
              <a:effectLst>
                <a:outerShdw blurRad="63500" dist="12700" dir="5400000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0" name="Shape 11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55904" lvl="0" indent="-255904" algn="just" defTabSz="379729">
              <a:spcBef>
                <a:spcPts val="23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I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neuroni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necessitano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di un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apporto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costante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ossigeno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e di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glucosio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infatti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il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nostro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cervello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utilizza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il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20%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dell’ossigeno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che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respiriamo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. Quattro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sono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le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principali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arterie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che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forniscono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ossigeno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: le due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arterie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ventrali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e le due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carotidi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interne. </a:t>
            </a:r>
          </a:p>
          <a:p>
            <a:pPr marL="255904" lvl="0" indent="-255904" algn="just" defTabSz="379729">
              <a:spcBef>
                <a:spcPts val="23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L’ictus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si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verifica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quando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si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interrompe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l’afflusso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sangue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al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cervello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. Il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cuore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con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arteriosclerosi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ricco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depositi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lipidici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che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possono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distaccarsi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, con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il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tempo produce emboli in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grado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ostruire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il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flusso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sanguigno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e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provocare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danni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irreparabili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alle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aree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cerebrali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colpite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. La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gravità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del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danno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e i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sintomi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variano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in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relazione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alla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zona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interessata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. </a:t>
            </a:r>
          </a:p>
          <a:p>
            <a:pPr marL="255904" lvl="0" indent="-255904" algn="just" defTabSz="379729">
              <a:spcBef>
                <a:spcPts val="23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L’ischemia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può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essere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causata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dalla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parziale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occlusione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un’arteria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o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dalla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caduta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della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pressione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sanguigna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, al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contrario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una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pressione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molto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alta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provoca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emorragia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cerebrale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  <a:p>
            <a:pPr marL="255904" lvl="0" indent="-255904" algn="just" defTabSz="379729">
              <a:spcBef>
                <a:spcPts val="23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L’aneurisma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si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verifica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quando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vi è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una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dilatazione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delle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pareti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di un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vaso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sanguigno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o la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totale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rottura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causando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l’interruzione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del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circolo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340" dirty="0" err="1">
                <a:solidFill>
                  <a:schemeClr val="tx1">
                    <a:lumMod val="50000"/>
                  </a:schemeClr>
                </a:solidFill>
              </a:rPr>
              <a:t>sanguigno</a:t>
            </a:r>
            <a:r>
              <a:rPr sz="2340" dirty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Tumori</a:t>
            </a:r>
            <a:endParaRPr sz="7800" dirty="0">
              <a:solidFill>
                <a:srgbClr val="2972B5"/>
              </a:solidFill>
              <a:effectLst>
                <a:outerShdw blurRad="63500" dist="12700" dir="5400000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3" name="Shape 11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54329" lvl="0" indent="-354329" defTabSz="525779">
              <a:spcBef>
                <a:spcPts val="32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Il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tumore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è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una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massa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tessuto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priva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una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specifica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funzione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fisiologica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che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aumenta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dimensioni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  <a:p>
            <a:pPr marL="354329" lvl="0" indent="-354329" defTabSz="525779">
              <a:spcBef>
                <a:spcPts val="32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La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classificazione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dei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tumori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in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benigni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o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maligni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dipende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dalla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possibilità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ricrescere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dopo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l’asportazione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. </a:t>
            </a:r>
          </a:p>
          <a:p>
            <a:pPr marL="354329" lvl="0" indent="-354329" defTabSz="525779">
              <a:spcBef>
                <a:spcPts val="32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I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gliomi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sono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tumori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causati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da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anomalie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nelle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cellule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gliali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.</a:t>
            </a:r>
          </a:p>
          <a:p>
            <a:pPr marL="354329" lvl="0" indent="-354329" defTabSz="525779">
              <a:spcBef>
                <a:spcPts val="32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Il meningioma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colpisce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le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meningi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  <a:p>
            <a:pPr marL="354329" lvl="0" indent="-354329" defTabSz="525779">
              <a:spcBef>
                <a:spcPts val="32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I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tumori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metastatici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si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formano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in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altre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parti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del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corpo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e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attraverso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i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vasi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sanguigni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si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diffondono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nel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cervello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Malattie</a:t>
            </a: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 degenerative</a:t>
            </a:r>
          </a:p>
        </p:txBody>
      </p:sp>
      <p:sp>
        <p:nvSpPr>
          <p:cNvPr id="116" name="Shape 11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54329" lvl="0" indent="-354329" defTabSz="525779">
              <a:spcBef>
                <a:spcPts val="32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Sono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malattie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progressive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che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colpiscono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il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sistema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nervoso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e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possono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avere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cause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genetiche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o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ambientali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. </a:t>
            </a:r>
          </a:p>
          <a:p>
            <a:pPr marL="354329" lvl="0" indent="-354329" defTabSz="525779">
              <a:spcBef>
                <a:spcPts val="32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Malattia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di Alzheimer,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placche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e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grovigli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filamenti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nel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sistema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libico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e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nella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corteccia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temporo-parietale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  <a:p>
            <a:pPr marL="354329" lvl="0" indent="-354329" defTabSz="525779">
              <a:spcBef>
                <a:spcPts val="32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Morbo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di Parkinson,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perdita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dei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neuroni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dopaminergici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  <a:p>
            <a:pPr marL="354329" lvl="0" indent="-354329" defTabSz="525779">
              <a:spcBef>
                <a:spcPts val="32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Malattie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di Pick,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atrofia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fronto-temporale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  <a:p>
            <a:pPr marL="354329" lvl="0" indent="-354329" defTabSz="525779">
              <a:spcBef>
                <a:spcPts val="32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Corea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di Huntington,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atrofia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degli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interneuroni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del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nucleo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caudato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e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nel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putamen.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Malattie</a:t>
            </a: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infettive</a:t>
            </a:r>
            <a:endParaRPr sz="7800" dirty="0">
              <a:solidFill>
                <a:srgbClr val="2972B5"/>
              </a:solidFill>
              <a:effectLst>
                <a:outerShdw blurRad="63500" dist="12700" dir="5400000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9" name="Shape 1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Aids,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lesioni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diffuse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alla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sostanza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bianca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Herpes simplex,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distribuzione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dei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neuroni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colpiti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dall’encefalite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nelle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regioni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temporale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e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limbica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Sindrome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Korsakoff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distruzione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dei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neuroni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nel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diencefalo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e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nei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lobi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temporali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Epilessia</a:t>
            </a:r>
            <a:endParaRPr sz="7800" dirty="0">
              <a:solidFill>
                <a:srgbClr val="2972B5"/>
              </a:solidFill>
              <a:effectLst>
                <a:outerShdw blurRad="63500" dist="12700" dir="5400000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2" name="Shape 12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 </a:t>
            </a:r>
            <a:r>
              <a:rPr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soggetti</a:t>
            </a:r>
            <a:r>
              <a:rPr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presentano</a:t>
            </a:r>
            <a:r>
              <a:rPr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un’eccessiva</a:t>
            </a:r>
            <a:r>
              <a:rPr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o </a:t>
            </a:r>
            <a:r>
              <a:rPr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anomala</a:t>
            </a:r>
            <a:r>
              <a:rPr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attività</a:t>
            </a:r>
            <a:r>
              <a:rPr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cerebrale</a:t>
            </a:r>
            <a:r>
              <a:rPr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I </a:t>
            </a:r>
            <a:r>
              <a:rPr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sintomi</a:t>
            </a:r>
            <a:r>
              <a:rPr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variano</a:t>
            </a:r>
            <a:r>
              <a:rPr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: </a:t>
            </a:r>
            <a:r>
              <a:rPr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perdita</a:t>
            </a:r>
            <a:r>
              <a:rPr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di </a:t>
            </a:r>
            <a:r>
              <a:rPr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coscienza</a:t>
            </a:r>
            <a:r>
              <a:rPr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e </a:t>
            </a:r>
            <a:r>
              <a:rPr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convulsioni</a:t>
            </a:r>
            <a:r>
              <a:rPr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sono</a:t>
            </a:r>
            <a:r>
              <a:rPr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le </a:t>
            </a:r>
            <a:r>
              <a:rPr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principali</a:t>
            </a:r>
            <a:r>
              <a:rPr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EEG </a:t>
            </a:r>
            <a:r>
              <a:rPr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sono</a:t>
            </a:r>
            <a:r>
              <a:rPr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caratterizzati</a:t>
            </a:r>
            <a:r>
              <a:rPr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da </a:t>
            </a:r>
            <a:r>
              <a:rPr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oscillazioni</a:t>
            </a:r>
            <a:r>
              <a:rPr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molto </a:t>
            </a:r>
            <a:r>
              <a:rPr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ampie</a:t>
            </a:r>
            <a:r>
              <a:rPr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6674">
              <a:defRPr sz="7566">
                <a:effectLst>
                  <a:outerShdw blurRad="61595" dist="12319" dir="5400000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566" dirty="0">
                <a:solidFill>
                  <a:srgbClr val="2972B5"/>
                </a:solidFill>
                <a:effectLst>
                  <a:outerShdw blurRad="61595" dist="12319" dir="5400000" rotWithShape="0">
                    <a:srgbClr val="000000">
                      <a:alpha val="30000"/>
                    </a:srgbClr>
                  </a:outerShdw>
                </a:effectLst>
              </a:rPr>
              <a:t>METODI DI STUDIO DEL SISTEMA NERVOSO</a:t>
            </a:r>
          </a:p>
        </p:txBody>
      </p:sp>
      <p:sp>
        <p:nvSpPr>
          <p:cNvPr id="37" name="Shape 3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91338" lvl="0" indent="-291338" defTabSz="432308">
              <a:spcBef>
                <a:spcPts val="26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664" dirty="0">
                <a:solidFill>
                  <a:schemeClr val="tx1">
                    <a:lumMod val="50000"/>
                  </a:schemeClr>
                </a:solidFill>
              </a:rPr>
              <a:t>RADIOGRAFIA A RAGGI X</a:t>
            </a:r>
          </a:p>
          <a:p>
            <a:pPr marL="291338" lvl="0" indent="-291338" defTabSz="432308">
              <a:spcBef>
                <a:spcPts val="26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664" dirty="0">
                <a:solidFill>
                  <a:schemeClr val="tx1">
                    <a:lumMod val="50000"/>
                  </a:schemeClr>
                </a:solidFill>
              </a:rPr>
              <a:t>RADIOGRAFIA PER MEZZO DI CONTRASTO</a:t>
            </a:r>
          </a:p>
          <a:p>
            <a:pPr marL="291338" lvl="0" indent="-291338" defTabSz="432308">
              <a:spcBef>
                <a:spcPts val="26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664" dirty="0">
                <a:solidFill>
                  <a:schemeClr val="tx1">
                    <a:lumMod val="50000"/>
                  </a:schemeClr>
                </a:solidFill>
              </a:rPr>
              <a:t>TOMOGRAFIA COMPIUTERIZZATA A RAGGI X</a:t>
            </a:r>
          </a:p>
          <a:p>
            <a:pPr marL="291338" lvl="0" indent="-291338" defTabSz="432308">
              <a:spcBef>
                <a:spcPts val="26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664" dirty="0">
                <a:solidFill>
                  <a:schemeClr val="tx1">
                    <a:lumMod val="50000"/>
                  </a:schemeClr>
                </a:solidFill>
              </a:rPr>
              <a:t>TOMOGRAFIA AD EMISSIONE DI POSITRONI</a:t>
            </a:r>
          </a:p>
          <a:p>
            <a:pPr marL="291338" lvl="0" indent="-291338" defTabSz="432308">
              <a:spcBef>
                <a:spcPts val="26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664" dirty="0">
                <a:solidFill>
                  <a:schemeClr val="tx1">
                    <a:lumMod val="50000"/>
                  </a:schemeClr>
                </a:solidFill>
              </a:rPr>
              <a:t>RISONANZA MAGNETICA </a:t>
            </a:r>
          </a:p>
          <a:p>
            <a:pPr marL="291338" lvl="0" indent="-291338" defTabSz="432308">
              <a:spcBef>
                <a:spcPts val="26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664" dirty="0">
                <a:solidFill>
                  <a:schemeClr val="tx1">
                    <a:lumMod val="50000"/>
                  </a:schemeClr>
                </a:solidFill>
              </a:rPr>
              <a:t>RISONANZA MAGNETICA FUNZIONALE </a:t>
            </a:r>
          </a:p>
          <a:p>
            <a:pPr marL="291338" lvl="0" indent="-291338" defTabSz="432308">
              <a:spcBef>
                <a:spcPts val="26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664" dirty="0">
                <a:solidFill>
                  <a:schemeClr val="tx1">
                    <a:lumMod val="50000"/>
                  </a:schemeClr>
                </a:solidFill>
              </a:rPr>
              <a:t>MAGNETOENCEFALOGRAFIA</a:t>
            </a:r>
          </a:p>
          <a:p>
            <a:pPr marL="291338" lvl="0" indent="-291338" defTabSz="432308">
              <a:spcBef>
                <a:spcPts val="26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664" dirty="0">
                <a:solidFill>
                  <a:schemeClr val="tx1">
                    <a:lumMod val="50000"/>
                  </a:schemeClr>
                </a:solidFill>
              </a:rPr>
              <a:t>STIMOLAZIONE MAGNETICA TRANSCRANICA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body" idx="1"/>
          </p:nvPr>
        </p:nvSpPr>
        <p:spPr>
          <a:xfrm>
            <a:off x="1135347" y="638793"/>
            <a:ext cx="4879054" cy="14478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4000" dirty="0"/>
              <a:t>RADIOGRAFIA A RAGGI X</a:t>
            </a:r>
          </a:p>
        </p:txBody>
      </p:sp>
      <p:sp>
        <p:nvSpPr>
          <p:cNvPr id="40" name="Shape 40"/>
          <p:cNvSpPr/>
          <p:nvPr/>
        </p:nvSpPr>
        <p:spPr>
          <a:xfrm>
            <a:off x="350265" y="2201177"/>
            <a:ext cx="6113059" cy="3843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marL="685800" lvl="0" indent="-685800" algn="just">
              <a:spcBef>
                <a:spcPts val="1000"/>
              </a:spcBef>
              <a:buClr>
                <a:srgbClr val="90C226"/>
              </a:buClr>
              <a:buSzPct val="80000"/>
              <a:buFont typeface="Wingdings 3"/>
              <a:buChar char=""/>
              <a:defRPr sz="1800">
                <a:solidFill>
                  <a:srgbClr val="000000"/>
                </a:solidFill>
              </a:defRPr>
            </a:pP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Tale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metodo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si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basa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sul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passaggio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di un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fascio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di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raggi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x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attraverso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un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oggetto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ogni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molecola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assorbe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una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certa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quantità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di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radiazione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mentre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la parte non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assorbita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impressiona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l'emulsione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della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lastra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fotografica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685800" lvl="0" indent="-685800" algn="just">
              <a:spcBef>
                <a:spcPts val="1000"/>
              </a:spcBef>
              <a:buClr>
                <a:srgbClr val="90C226"/>
              </a:buClr>
              <a:buSzPct val="80000"/>
              <a:buFont typeface="Wingdings 3"/>
              <a:buChar char=""/>
              <a:defRPr sz="1800">
                <a:solidFill>
                  <a:srgbClr val="000000"/>
                </a:solidFill>
              </a:defRPr>
            </a:pP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Poco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efficace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per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visualizzare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le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singole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strutture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cerebrali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che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differiscono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poco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nel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grado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di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assorbimento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dei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raggi</a:t>
            </a:r>
            <a:r>
              <a:rPr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x.</a:t>
            </a:r>
          </a:p>
        </p:txBody>
      </p:sp>
      <p:sp>
        <p:nvSpPr>
          <p:cNvPr id="41" name="Shape 41"/>
          <p:cNvSpPr/>
          <p:nvPr/>
        </p:nvSpPr>
        <p:spPr>
          <a:xfrm>
            <a:off x="6832946" y="591156"/>
            <a:ext cx="5864763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spcBef>
                <a:spcPts val="1000"/>
              </a:spcBef>
              <a:defRPr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3600"/>
              <a:t>RADIOGRAFIA PER MEZZO DI CONTRASTO</a:t>
            </a:r>
          </a:p>
        </p:txBody>
      </p:sp>
      <p:sp>
        <p:nvSpPr>
          <p:cNvPr id="42" name="Shape 42"/>
          <p:cNvSpPr/>
          <p:nvPr/>
        </p:nvSpPr>
        <p:spPr>
          <a:xfrm>
            <a:off x="6832946" y="1829371"/>
            <a:ext cx="5864763" cy="37768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marL="685800" lvl="0" indent="-685800" algn="just">
              <a:spcBef>
                <a:spcPts val="1000"/>
              </a:spcBef>
              <a:buClr>
                <a:srgbClr val="90C226"/>
              </a:buClr>
              <a:buSzPct val="80000"/>
              <a:buFont typeface="Wingdings 3"/>
              <a:buChar char=""/>
              <a:defRPr sz="1800">
                <a:solidFill>
                  <a:srgbClr val="000000"/>
                </a:solidFill>
              </a:defRPr>
            </a:pPr>
            <a:r>
              <a:rPr sz="2400" dirty="0" err="1">
                <a:solidFill>
                  <a:schemeClr val="tx1">
                    <a:lumMod val="50000"/>
                  </a:schemeClr>
                </a:solidFill>
              </a:rPr>
              <a:t>Viene</a:t>
            </a:r>
            <a:r>
              <a:rPr sz="24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50000"/>
                  </a:schemeClr>
                </a:solidFill>
              </a:rPr>
              <a:t>iniettata</a:t>
            </a:r>
            <a:r>
              <a:rPr sz="24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50000"/>
                  </a:schemeClr>
                </a:solidFill>
              </a:rPr>
              <a:t>una</a:t>
            </a:r>
            <a:r>
              <a:rPr sz="24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50000"/>
                  </a:schemeClr>
                </a:solidFill>
              </a:rPr>
              <a:t>sostanza</a:t>
            </a:r>
            <a:r>
              <a:rPr sz="2400" dirty="0">
                <a:solidFill>
                  <a:schemeClr val="tx1">
                    <a:lumMod val="50000"/>
                  </a:schemeClr>
                </a:solidFill>
              </a:rPr>
              <a:t> (</a:t>
            </a:r>
            <a:r>
              <a:rPr sz="2400" dirty="0" err="1">
                <a:solidFill>
                  <a:schemeClr val="tx1">
                    <a:lumMod val="50000"/>
                  </a:schemeClr>
                </a:solidFill>
              </a:rPr>
              <a:t>radiopaca</a:t>
            </a:r>
            <a:r>
              <a:rPr sz="2400" dirty="0">
                <a:solidFill>
                  <a:schemeClr val="tx1">
                    <a:lumMod val="50000"/>
                  </a:schemeClr>
                </a:solidFill>
              </a:rPr>
              <a:t>) </a:t>
            </a:r>
            <a:r>
              <a:rPr sz="2400" dirty="0" err="1">
                <a:solidFill>
                  <a:schemeClr val="tx1">
                    <a:lumMod val="50000"/>
                  </a:schemeClr>
                </a:solidFill>
              </a:rPr>
              <a:t>che</a:t>
            </a:r>
            <a:r>
              <a:rPr sz="24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50000"/>
                  </a:schemeClr>
                </a:solidFill>
              </a:rPr>
              <a:t>assorbe</a:t>
            </a:r>
            <a:r>
              <a:rPr sz="2400" dirty="0">
                <a:solidFill>
                  <a:schemeClr val="tx1">
                    <a:lumMod val="50000"/>
                  </a:schemeClr>
                </a:solidFill>
              </a:rPr>
              <a:t> i </a:t>
            </a:r>
            <a:r>
              <a:rPr sz="2400" dirty="0" err="1">
                <a:solidFill>
                  <a:schemeClr val="tx1">
                    <a:lumMod val="50000"/>
                  </a:schemeClr>
                </a:solidFill>
              </a:rPr>
              <a:t>raggi</a:t>
            </a:r>
            <a:r>
              <a:rPr sz="2400" dirty="0">
                <a:solidFill>
                  <a:schemeClr val="tx1">
                    <a:lumMod val="50000"/>
                  </a:schemeClr>
                </a:solidFill>
              </a:rPr>
              <a:t> x con </a:t>
            </a:r>
            <a:r>
              <a:rPr sz="2400" dirty="0" err="1">
                <a:solidFill>
                  <a:schemeClr val="tx1">
                    <a:lumMod val="50000"/>
                  </a:schemeClr>
                </a:solidFill>
              </a:rPr>
              <a:t>gradi</a:t>
            </a:r>
            <a:r>
              <a:rPr sz="24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50000"/>
                  </a:schemeClr>
                </a:solidFill>
              </a:rPr>
              <a:t>diversi</a:t>
            </a:r>
            <a:r>
              <a:rPr sz="24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50000"/>
                  </a:schemeClr>
                </a:solidFill>
              </a:rPr>
              <a:t>alla</a:t>
            </a:r>
            <a:r>
              <a:rPr sz="24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50000"/>
                  </a:schemeClr>
                </a:solidFill>
              </a:rPr>
              <a:t>regione</a:t>
            </a:r>
            <a:r>
              <a:rPr sz="2400" dirty="0">
                <a:solidFill>
                  <a:schemeClr val="tx1">
                    <a:lumMod val="50000"/>
                  </a:schemeClr>
                </a:solidFill>
              </a:rPr>
              <a:t> o </a:t>
            </a:r>
            <a:r>
              <a:rPr sz="2400" dirty="0" err="1">
                <a:solidFill>
                  <a:schemeClr val="tx1">
                    <a:lumMod val="50000"/>
                  </a:schemeClr>
                </a:solidFill>
              </a:rPr>
              <a:t>tessuto</a:t>
            </a:r>
            <a:r>
              <a:rPr sz="24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50000"/>
                  </a:schemeClr>
                </a:solidFill>
              </a:rPr>
              <a:t>adiacente</a:t>
            </a:r>
            <a:r>
              <a:rPr sz="2400" dirty="0">
                <a:solidFill>
                  <a:schemeClr val="tx1">
                    <a:lumMod val="50000"/>
                  </a:schemeClr>
                </a:solidFill>
              </a:rPr>
              <a:t>. </a:t>
            </a:r>
          </a:p>
          <a:p>
            <a:pPr marL="685800" lvl="0" indent="-685800">
              <a:spcBef>
                <a:spcPts val="1000"/>
              </a:spcBef>
              <a:buClr>
                <a:srgbClr val="90C226"/>
              </a:buClr>
              <a:buSzPct val="80000"/>
              <a:buFont typeface="Wingdings 3"/>
              <a:buChar char=""/>
              <a:defRPr sz="1800">
                <a:solidFill>
                  <a:srgbClr val="000000"/>
                </a:solidFill>
              </a:defRPr>
            </a:pPr>
            <a:r>
              <a:rPr sz="2400" dirty="0" err="1">
                <a:solidFill>
                  <a:schemeClr val="tx1">
                    <a:lumMod val="50000"/>
                  </a:schemeClr>
                </a:solidFill>
              </a:rPr>
              <a:t>Es</a:t>
            </a:r>
            <a:r>
              <a:rPr sz="2400" dirty="0">
                <a:solidFill>
                  <a:schemeClr val="tx1">
                    <a:lumMod val="50000"/>
                  </a:schemeClr>
                </a:solidFill>
              </a:rPr>
              <a:t>. </a:t>
            </a:r>
            <a:r>
              <a:rPr sz="2400" dirty="0" err="1">
                <a:solidFill>
                  <a:schemeClr val="tx1">
                    <a:lumMod val="50000"/>
                  </a:schemeClr>
                </a:solidFill>
              </a:rPr>
              <a:t>Angiografia</a:t>
            </a:r>
            <a:r>
              <a:rPr sz="24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50000"/>
                  </a:schemeClr>
                </a:solidFill>
              </a:rPr>
              <a:t>cerebrale</a:t>
            </a:r>
            <a:r>
              <a:rPr sz="2400" dirty="0">
                <a:solidFill>
                  <a:schemeClr val="tx1">
                    <a:lumMod val="50000"/>
                  </a:schemeClr>
                </a:solidFill>
              </a:rPr>
              <a:t> (</a:t>
            </a:r>
            <a:r>
              <a:rPr sz="2400" dirty="0" err="1">
                <a:solidFill>
                  <a:schemeClr val="tx1">
                    <a:lumMod val="50000"/>
                  </a:schemeClr>
                </a:solidFill>
              </a:rPr>
              <a:t>danni</a:t>
            </a:r>
            <a:r>
              <a:rPr sz="24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400" dirty="0" err="1">
                <a:solidFill>
                  <a:schemeClr val="tx1">
                    <a:lumMod val="50000"/>
                  </a:schemeClr>
                </a:solidFill>
              </a:rPr>
              <a:t>vascolari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)</a:t>
            </a:r>
          </a:p>
        </p:txBody>
      </p:sp>
      <p:pic>
        <p:nvPicPr>
          <p:cNvPr id="43" name="image1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04534" y="6369429"/>
            <a:ext cx="2923193" cy="3183675"/>
          </a:xfrm>
          <a:prstGeom prst="rect">
            <a:avLst/>
          </a:prstGeom>
          <a:ln w="12700">
            <a:miter lim="400000"/>
          </a:ln>
        </p:spPr>
      </p:pic>
      <p:pic>
        <p:nvPicPr>
          <p:cNvPr id="44" name="image2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16982" y="6529190"/>
            <a:ext cx="4879054" cy="286415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body" idx="1"/>
          </p:nvPr>
        </p:nvSpPr>
        <p:spPr>
          <a:xfrm>
            <a:off x="321180" y="476197"/>
            <a:ext cx="4464661" cy="2093027"/>
          </a:xfrm>
          <a:prstGeom prst="rect">
            <a:avLst/>
          </a:prstGeom>
        </p:spPr>
        <p:txBody>
          <a:bodyPr/>
          <a:lstStyle/>
          <a:p>
            <a:pPr lvl="0" defTabSz="327152">
              <a:defRPr sz="1800">
                <a:solidFill>
                  <a:srgbClr val="000000"/>
                </a:solidFill>
              </a:defRPr>
            </a:pPr>
            <a:r>
              <a:rPr sz="3248"/>
              <a:t>TOMOGRAFIA COMPIUTERIZZATA A RAGGI X </a:t>
            </a:r>
          </a:p>
          <a:p>
            <a:pPr lvl="0" defTabSz="327152">
              <a:defRPr sz="1800">
                <a:solidFill>
                  <a:srgbClr val="000000"/>
                </a:solidFill>
              </a:defRPr>
            </a:pPr>
            <a:r>
              <a:rPr sz="3248"/>
              <a:t>(TAC)</a:t>
            </a:r>
          </a:p>
        </p:txBody>
      </p:sp>
      <p:sp>
        <p:nvSpPr>
          <p:cNvPr id="47" name="Shape 47"/>
          <p:cNvSpPr/>
          <p:nvPr/>
        </p:nvSpPr>
        <p:spPr>
          <a:xfrm>
            <a:off x="5550146" y="467014"/>
            <a:ext cx="6712296" cy="186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spcBef>
                <a:spcPts val="1000"/>
              </a:spcBef>
              <a:defRPr sz="1800">
                <a:solidFill>
                  <a:srgbClr val="000000"/>
                </a:solidFill>
              </a:defRPr>
            </a:pPr>
            <a:r>
              <a:rPr sz="3600"/>
              <a:t>TOMOGRAFIA AD EMISSIONE DI POSITRONI </a:t>
            </a:r>
          </a:p>
          <a:p>
            <a:pPr lvl="0">
              <a:spcBef>
                <a:spcPts val="1000"/>
              </a:spcBef>
              <a:defRPr sz="1800">
                <a:solidFill>
                  <a:srgbClr val="000000"/>
                </a:solidFill>
              </a:defRPr>
            </a:pPr>
            <a:r>
              <a:rPr sz="3600"/>
              <a:t>(PET)</a:t>
            </a:r>
          </a:p>
        </p:txBody>
      </p:sp>
      <p:sp>
        <p:nvSpPr>
          <p:cNvPr id="48" name="Shape 48"/>
          <p:cNvSpPr/>
          <p:nvPr/>
        </p:nvSpPr>
        <p:spPr>
          <a:xfrm>
            <a:off x="5465176" y="1782257"/>
            <a:ext cx="7231511" cy="4768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 algn="just">
              <a:spcBef>
                <a:spcPts val="1000"/>
              </a:spcBef>
              <a:defRPr sz="1800">
                <a:solidFill>
                  <a:srgbClr val="000000"/>
                </a:solidFill>
              </a:defRPr>
            </a:pP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Nella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metodica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 PET </a:t>
            </a: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si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inietta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nell'arteria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carotide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 2-desossiglucosio </a:t>
            </a: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radioattivo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che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 per la </a:t>
            </a: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somiglianza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 con </a:t>
            </a: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il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glucosio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viene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facilmente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assunto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dai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neuroni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 e </a:t>
            </a: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gradualmente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scisso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ed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eliminato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. </a:t>
            </a:r>
          </a:p>
          <a:p>
            <a:pPr lvl="0" algn="just">
              <a:spcBef>
                <a:spcPts val="1000"/>
              </a:spcBef>
              <a:defRPr sz="1800">
                <a:solidFill>
                  <a:srgbClr val="000000"/>
                </a:solidFill>
              </a:defRPr>
            </a:pP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Fornisce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importanti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informazioni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sull'attività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metabolica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durante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 lo </a:t>
            </a: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svolgimento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 di un </a:t>
            </a:r>
            <a:r>
              <a:rPr sz="2900" dirty="0" err="1">
                <a:solidFill>
                  <a:schemeClr val="tx1">
                    <a:lumMod val="50000"/>
                  </a:schemeClr>
                </a:solidFill>
              </a:rPr>
              <a:t>compito</a:t>
            </a:r>
            <a:r>
              <a:rPr sz="2900" dirty="0">
                <a:solidFill>
                  <a:schemeClr val="tx1">
                    <a:lumMod val="50000"/>
                  </a:schemeClr>
                </a:solidFill>
              </a:rPr>
              <a:t>. </a:t>
            </a:r>
          </a:p>
        </p:txBody>
      </p:sp>
      <p:pic>
        <p:nvPicPr>
          <p:cNvPr id="49" name="image4.jpg" descr="https://encrypted-tbn0.gstatic.com/images?q=tbn:ANd9GcQLzOvPa-Wlna2utvwIgyyGcfCYoYn6VwWqPOFZX2gYvNX1CpOl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5185" y="2558993"/>
            <a:ext cx="5048943" cy="4635614"/>
          </a:xfrm>
          <a:prstGeom prst="rect">
            <a:avLst/>
          </a:prstGeom>
          <a:ln w="12700">
            <a:miter lim="400000"/>
          </a:ln>
        </p:spPr>
      </p:pic>
      <p:pic>
        <p:nvPicPr>
          <p:cNvPr id="50" name="image3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78150" y="5764332"/>
            <a:ext cx="5214938" cy="35066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body" idx="1"/>
          </p:nvPr>
        </p:nvSpPr>
        <p:spPr>
          <a:xfrm>
            <a:off x="964825" y="536026"/>
            <a:ext cx="4034664" cy="1876890"/>
          </a:xfrm>
          <a:prstGeom prst="rect">
            <a:avLst/>
          </a:prstGeom>
        </p:spPr>
        <p:txBody>
          <a:bodyPr/>
          <a:lstStyle/>
          <a:p>
            <a:pPr lvl="0" defTabSz="297941">
              <a:defRPr sz="1800">
                <a:solidFill>
                  <a:srgbClr val="000000"/>
                </a:solidFill>
              </a:defRPr>
            </a:pPr>
            <a:r>
              <a:rPr sz="3773"/>
              <a:t>RISONANZA MAGNETICA</a:t>
            </a:r>
          </a:p>
          <a:p>
            <a:pPr lvl="0" defTabSz="297941">
              <a:defRPr sz="1800">
                <a:solidFill>
                  <a:srgbClr val="000000"/>
                </a:solidFill>
              </a:defRPr>
            </a:pPr>
            <a:r>
              <a:rPr sz="3773"/>
              <a:t>RM</a:t>
            </a:r>
          </a:p>
        </p:txBody>
      </p:sp>
      <p:sp>
        <p:nvSpPr>
          <p:cNvPr id="53" name="Shape 53"/>
          <p:cNvSpPr/>
          <p:nvPr/>
        </p:nvSpPr>
        <p:spPr>
          <a:xfrm>
            <a:off x="208450" y="2377112"/>
            <a:ext cx="5175037" cy="2919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marL="685800" lvl="0" indent="-685800" algn="just">
              <a:spcBef>
                <a:spcPts val="1000"/>
              </a:spcBef>
              <a:buClr>
                <a:srgbClr val="90C226"/>
              </a:buClr>
              <a:buSzPct val="80000"/>
              <a:buFont typeface="Wingdings 3"/>
              <a:buChar char=""/>
              <a:defRPr sz="1800">
                <a:solidFill>
                  <a:srgbClr val="000000"/>
                </a:solidFill>
              </a:defRPr>
            </a:pP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Permette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misurare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le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onde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emesse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dagli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atomi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idrogeno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del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cervello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attivate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da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onde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radiofrequenza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in un campo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magnetico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. </a:t>
            </a:r>
          </a:p>
          <a:p>
            <a:pPr marL="685799" lvl="0" indent="-685799" algn="just">
              <a:spcBef>
                <a:spcPts val="1000"/>
              </a:spcBef>
              <a:buClr>
                <a:srgbClr val="90C226"/>
              </a:buClr>
              <a:buSzPct val="80000"/>
              <a:buFont typeface="Wingdings 3"/>
              <a:buChar char=""/>
              <a:defRPr sz="1800">
                <a:solidFill>
                  <a:srgbClr val="000000"/>
                </a:solidFill>
              </a:defRPr>
            </a:pP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Produce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immagini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tridimensionali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e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fornisce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un'ottima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risoluzione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spaziale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. </a:t>
            </a:r>
          </a:p>
        </p:txBody>
      </p:sp>
      <p:sp>
        <p:nvSpPr>
          <p:cNvPr id="54" name="Shape 54"/>
          <p:cNvSpPr/>
          <p:nvPr/>
        </p:nvSpPr>
        <p:spPr>
          <a:xfrm>
            <a:off x="5587513" y="541021"/>
            <a:ext cx="6392517" cy="186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spcBef>
                <a:spcPts val="1000"/>
              </a:spcBef>
              <a:defRPr sz="1800">
                <a:solidFill>
                  <a:srgbClr val="000000"/>
                </a:solidFill>
              </a:defRPr>
            </a:pPr>
            <a:r>
              <a:rPr sz="3600"/>
              <a:t>RISONANZA MAGNETICA FUNZIONALE</a:t>
            </a:r>
          </a:p>
          <a:p>
            <a:pPr lvl="0">
              <a:spcBef>
                <a:spcPts val="1000"/>
              </a:spcBef>
              <a:defRPr sz="1800">
                <a:solidFill>
                  <a:srgbClr val="000000"/>
                </a:solidFill>
              </a:defRPr>
            </a:pPr>
            <a:r>
              <a:rPr sz="3600"/>
              <a:t>RMf</a:t>
            </a:r>
          </a:p>
        </p:txBody>
      </p:sp>
      <p:sp>
        <p:nvSpPr>
          <p:cNvPr id="55" name="Shape 55"/>
          <p:cNvSpPr/>
          <p:nvPr/>
        </p:nvSpPr>
        <p:spPr>
          <a:xfrm>
            <a:off x="6141753" y="2314275"/>
            <a:ext cx="6536445" cy="3045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marL="365759" lvl="0" indent="-365759" algn="just">
              <a:lnSpc>
                <a:spcPct val="8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/>
              <a:buChar char=""/>
              <a:defRPr sz="1800">
                <a:solidFill>
                  <a:srgbClr val="000000"/>
                </a:solidFill>
              </a:defRPr>
            </a:pP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Evidenzia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le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aree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attive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in cui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c'è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un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aumento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del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flusso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ematico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e di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conseguenza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ossigeno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durante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lo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svolgimento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di un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compito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. </a:t>
            </a:r>
          </a:p>
          <a:p>
            <a:pPr marL="365759" lvl="0" indent="-365759" algn="just">
              <a:lnSpc>
                <a:spcPct val="8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/>
              <a:buChar char=""/>
              <a:defRPr sz="1800">
                <a:solidFill>
                  <a:srgbClr val="000000"/>
                </a:solidFill>
              </a:defRPr>
            </a:pP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Vantaggi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rispetto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alla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PET</a:t>
            </a:r>
          </a:p>
          <a:p>
            <a:pPr marL="365759" lvl="0" indent="-365759" algn="just">
              <a:lnSpc>
                <a:spcPct val="80000"/>
              </a:lnSpc>
              <a:spcBef>
                <a:spcPts val="1000"/>
              </a:spcBef>
              <a:buClr>
                <a:srgbClr val="90C226"/>
              </a:buClr>
              <a:buSzPct val="80000"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Non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vengono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iniettate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sostanze</a:t>
            </a:r>
            <a:endParaRPr sz="2200" dirty="0">
              <a:solidFill>
                <a:schemeClr val="tx1">
                  <a:lumMod val="50000"/>
                </a:schemeClr>
              </a:solidFill>
            </a:endParaRPr>
          </a:p>
          <a:p>
            <a:pPr marL="365759" lvl="0" indent="-365759" algn="just">
              <a:lnSpc>
                <a:spcPct val="80000"/>
              </a:lnSpc>
              <a:spcBef>
                <a:spcPts val="1000"/>
              </a:spcBef>
              <a:buClr>
                <a:srgbClr val="90C226"/>
              </a:buClr>
              <a:buSzPct val="80000"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Fornisce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informazioni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morfologiche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e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funzionali</a:t>
            </a:r>
            <a:endParaRPr sz="2200" dirty="0">
              <a:solidFill>
                <a:schemeClr val="tx1">
                  <a:lumMod val="50000"/>
                </a:schemeClr>
              </a:solidFill>
            </a:endParaRPr>
          </a:p>
          <a:p>
            <a:pPr marL="365759" lvl="0" indent="-365759" algn="just">
              <a:lnSpc>
                <a:spcPct val="80000"/>
              </a:lnSpc>
              <a:spcBef>
                <a:spcPts val="1000"/>
              </a:spcBef>
              <a:buClr>
                <a:srgbClr val="90C226"/>
              </a:buClr>
              <a:buSzPct val="80000"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Ha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una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risoluzione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spaziale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più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elevata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</a:t>
            </a:r>
          </a:p>
          <a:p>
            <a:pPr marL="365759" lvl="0" indent="-365759" algn="just">
              <a:lnSpc>
                <a:spcPct val="80000"/>
              </a:lnSpc>
              <a:spcBef>
                <a:spcPts val="1000"/>
              </a:spcBef>
              <a:buClr>
                <a:srgbClr val="90C226"/>
              </a:buClr>
              <a:buSzPct val="80000"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Permette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ottenere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immagini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200" dirty="0" err="1">
                <a:solidFill>
                  <a:schemeClr val="tx1">
                    <a:lumMod val="50000"/>
                  </a:schemeClr>
                </a:solidFill>
              </a:rPr>
              <a:t>tridimensionali</a:t>
            </a:r>
            <a:r>
              <a:rPr sz="2200" dirty="0">
                <a:solidFill>
                  <a:schemeClr val="tx1">
                    <a:lumMod val="50000"/>
                  </a:schemeClr>
                </a:solidFill>
              </a:rPr>
              <a:t>. </a:t>
            </a:r>
          </a:p>
        </p:txBody>
      </p:sp>
      <p:pic>
        <p:nvPicPr>
          <p:cNvPr id="56" name="image5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4966" y="5586291"/>
            <a:ext cx="4880844" cy="3873687"/>
          </a:xfrm>
          <a:prstGeom prst="rect">
            <a:avLst/>
          </a:prstGeom>
          <a:ln w="12700">
            <a:miter lim="400000"/>
          </a:ln>
        </p:spPr>
      </p:pic>
      <p:pic>
        <p:nvPicPr>
          <p:cNvPr id="57" name="image6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577965" y="5586291"/>
            <a:ext cx="5175037" cy="387368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/>
          </p:cNvSpPr>
          <p:nvPr>
            <p:ph type="body" idx="1"/>
          </p:nvPr>
        </p:nvSpPr>
        <p:spPr>
          <a:xfrm>
            <a:off x="892182" y="915492"/>
            <a:ext cx="5794679" cy="1329648"/>
          </a:xfrm>
          <a:prstGeom prst="rect">
            <a:avLst/>
          </a:prstGeom>
        </p:spPr>
        <p:txBody>
          <a:bodyPr/>
          <a:lstStyle/>
          <a:p>
            <a:pPr lvl="0" defTabSz="251206">
              <a:defRPr sz="1800">
                <a:solidFill>
                  <a:srgbClr val="000000"/>
                </a:solidFill>
              </a:defRPr>
            </a:pPr>
            <a:r>
              <a:rPr sz="2924"/>
              <a:t>MAGNETOENCEFALOGRAFIA</a:t>
            </a:r>
          </a:p>
          <a:p>
            <a:pPr lvl="0" defTabSz="251206">
              <a:defRPr sz="1800">
                <a:solidFill>
                  <a:srgbClr val="000000"/>
                </a:solidFill>
              </a:defRPr>
            </a:pPr>
            <a:r>
              <a:rPr sz="2924"/>
              <a:t>MEG</a:t>
            </a:r>
          </a:p>
        </p:txBody>
      </p:sp>
      <p:sp>
        <p:nvSpPr>
          <p:cNvPr id="60" name="Shape 60"/>
          <p:cNvSpPr/>
          <p:nvPr/>
        </p:nvSpPr>
        <p:spPr>
          <a:xfrm>
            <a:off x="680933" y="2743444"/>
            <a:ext cx="5794679" cy="57600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marL="685800" lvl="0" indent="-685800" algn="just">
              <a:spcBef>
                <a:spcPts val="1000"/>
              </a:spcBef>
              <a:buClr>
                <a:srgbClr val="90C226"/>
              </a:buClr>
              <a:buSzPct val="80000"/>
              <a:buFont typeface="Wingdings 3"/>
              <a:buChar char=""/>
              <a:defRPr sz="1800">
                <a:solidFill>
                  <a:srgbClr val="000000"/>
                </a:solidFill>
              </a:defRPr>
            </a:pP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Misura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le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variazioni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campi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magnetici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sulla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superficie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del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cuoio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capelluto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prodotti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da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cambiamenti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nell'attività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elettrica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del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cervello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. </a:t>
            </a:r>
          </a:p>
          <a:p>
            <a:pPr marL="685800" lvl="0" indent="-685800" algn="just">
              <a:spcBef>
                <a:spcPts val="1000"/>
              </a:spcBef>
              <a:buClr>
                <a:srgbClr val="90C226"/>
              </a:buClr>
              <a:buSzPct val="80000"/>
              <a:buFont typeface="Wingdings 3"/>
              <a:buChar char=""/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Ha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un'ottima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risoluzione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temporale</a:t>
            </a:r>
            <a:endParaRPr sz="36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61" name="Shape 61"/>
          <p:cNvSpPr/>
          <p:nvPr/>
        </p:nvSpPr>
        <p:spPr>
          <a:xfrm>
            <a:off x="7080055" y="526216"/>
            <a:ext cx="4767206" cy="210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spcBef>
                <a:spcPts val="1000"/>
              </a:spcBef>
              <a:defRPr sz="1800">
                <a:solidFill>
                  <a:srgbClr val="000000"/>
                </a:solidFill>
              </a:defRPr>
            </a:pPr>
            <a:r>
              <a:rPr sz="3100"/>
              <a:t>STIMOLAZIONE MAGNETICA TRANSCRANICA</a:t>
            </a:r>
          </a:p>
          <a:p>
            <a:pPr lvl="0">
              <a:spcBef>
                <a:spcPts val="1000"/>
              </a:spcBef>
              <a:defRPr sz="1800">
                <a:solidFill>
                  <a:srgbClr val="000000"/>
                </a:solidFill>
              </a:defRPr>
            </a:pPr>
            <a:r>
              <a:rPr sz="3100"/>
              <a:t>TMS</a:t>
            </a:r>
          </a:p>
        </p:txBody>
      </p:sp>
      <p:sp>
        <p:nvSpPr>
          <p:cNvPr id="62" name="Shape 62"/>
          <p:cNvSpPr/>
          <p:nvPr/>
        </p:nvSpPr>
        <p:spPr>
          <a:xfrm>
            <a:off x="6777135" y="2630953"/>
            <a:ext cx="5794679" cy="6318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marL="685800" lvl="0" indent="-685800" algn="just">
              <a:spcBef>
                <a:spcPts val="1000"/>
              </a:spcBef>
              <a:buClr>
                <a:srgbClr val="90C226"/>
              </a:buClr>
              <a:buSzPct val="80000"/>
              <a:buFont typeface="Wingdings 3"/>
              <a:buChar char=""/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È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una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tecnica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che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 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consiste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nell'interrompere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l'attività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un'area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della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corteccia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creando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un campo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magnetico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. </a:t>
            </a:r>
          </a:p>
          <a:p>
            <a:pPr marL="685800" lvl="0" indent="-685800" algn="just">
              <a:spcBef>
                <a:spcPts val="1000"/>
              </a:spcBef>
              <a:buClr>
                <a:srgbClr val="90C226"/>
              </a:buClr>
              <a:buSzPct val="80000"/>
              <a:buFont typeface="Wingdings 3"/>
              <a:buChar char=""/>
              <a:defRPr sz="1800">
                <a:solidFill>
                  <a:srgbClr val="000000"/>
                </a:solidFill>
              </a:defRPr>
            </a:pP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Rapporto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causa-effetto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tra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attività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cerebrale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e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attività</a:t>
            </a:r>
            <a:r>
              <a:rPr sz="3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600" dirty="0" err="1">
                <a:solidFill>
                  <a:schemeClr val="tx1">
                    <a:lumMod val="50000"/>
                  </a:schemeClr>
                </a:solidFill>
              </a:rPr>
              <a:t>cognitiva</a:t>
            </a:r>
            <a:r>
              <a:rPr sz="3600" dirty="0">
                <a:solidFill>
                  <a:srgbClr val="404040"/>
                </a:solidFill>
              </a:rPr>
              <a:t>.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Registrazione</a:t>
            </a: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dell'attività</a:t>
            </a: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psicofisiologica</a:t>
            </a: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nell’uomo</a:t>
            </a:r>
            <a:endParaRPr sz="7800" dirty="0">
              <a:solidFill>
                <a:srgbClr val="2972B5"/>
              </a:solidFill>
              <a:effectLst>
                <a:outerShdw blurRad="63500" dist="12700" dir="5400000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5" name="Shape 6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54329" lvl="0" indent="-354329" defTabSz="525779">
              <a:spcBef>
                <a:spcPts val="32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ELETTROENCEFALOGRAMMA</a:t>
            </a:r>
          </a:p>
          <a:p>
            <a:pPr marL="354329" lvl="0" indent="-354329" defTabSz="525779">
              <a:spcBef>
                <a:spcPts val="32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ELETTROMIOGRAMMA (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tensione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muscolare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)</a:t>
            </a:r>
          </a:p>
          <a:p>
            <a:pPr marL="354329" lvl="0" indent="-354329" defTabSz="525779">
              <a:spcBef>
                <a:spcPts val="32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ELETTROOCULOGRAFIA(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differenza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potenziale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tra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la parte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anteriore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-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positiva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-e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posteriore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–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negativa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- del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globo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oculare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)</a:t>
            </a:r>
          </a:p>
          <a:p>
            <a:pPr marL="354329" lvl="0" indent="-354329" defTabSz="525779">
              <a:spcBef>
                <a:spcPts val="32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CONDUTTANZA CUTANEA (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aumento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della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capacità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conduzione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della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cute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associato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ad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emozioni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 e </a:t>
            </a:r>
            <a:r>
              <a:rPr sz="3239" dirty="0" err="1">
                <a:solidFill>
                  <a:schemeClr val="tx1">
                    <a:lumMod val="50000"/>
                  </a:schemeClr>
                </a:solidFill>
              </a:rPr>
              <a:t>pensieri</a:t>
            </a: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)</a:t>
            </a:r>
          </a:p>
          <a:p>
            <a:pPr marL="354329" lvl="0" indent="-354329" defTabSz="525779">
              <a:spcBef>
                <a:spcPts val="32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239" dirty="0">
                <a:solidFill>
                  <a:schemeClr val="tx1">
                    <a:lumMod val="50000"/>
                  </a:schemeClr>
                </a:solidFill>
              </a:rPr>
              <a:t>ATTIVITÀ CARDIOVASCOLARE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800" dirty="0" err="1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Elettroencefalogramma</a:t>
            </a:r>
            <a:r>
              <a:rPr sz="7800" dirty="0">
                <a:solidFill>
                  <a:srgbClr val="2972B5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 EEG</a:t>
            </a:r>
          </a:p>
        </p:txBody>
      </p:sp>
      <p:sp>
        <p:nvSpPr>
          <p:cNvPr id="68" name="Shape 6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11022" lvl="0" indent="-311022" algn="just" defTabSz="461518">
              <a:spcBef>
                <a:spcPts val="28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Misura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l'attività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elettrica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del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cervello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mediante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elettrodi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a forma di disco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fissati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alla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superficie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del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cuoio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capelluto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(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registrazione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bipolare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-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siti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elettricamente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attivi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- e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registrazione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monopolare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). Il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segnale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riflette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la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somma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tutti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gli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eventi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elettrici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del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cranio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.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Alcune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onde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sono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associate a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specifici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stati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coscienza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(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es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.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Onde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alfa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)</a:t>
            </a:r>
          </a:p>
          <a:p>
            <a:pPr marL="311022" lvl="0" indent="-311022" algn="just" defTabSz="461518">
              <a:spcBef>
                <a:spcPts val="2800"/>
              </a:spcBef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I POTENZIALI EVENTO-CORRELATI (ERPs)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sono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onde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associate ad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eventi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a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seguito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stimolo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, di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solito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sensoriale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. Per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attenuare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il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rumore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di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fondo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si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utilizza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il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signal averaging (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misurazione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del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segnale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medio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evocato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accentuato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)</a:t>
            </a:r>
          </a:p>
          <a:p>
            <a:pPr marL="0" lvl="0" indent="0" algn="just" defTabSz="461518">
              <a:spcBef>
                <a:spcPts val="2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L'onda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P300 è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un'onda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positiva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che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compare circa 300ms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dopo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uno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stimolo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sz="2844" dirty="0" err="1">
                <a:solidFill>
                  <a:schemeClr val="tx1">
                    <a:lumMod val="50000"/>
                  </a:schemeClr>
                </a:solidFill>
              </a:rPr>
              <a:t>significativo</a:t>
            </a:r>
            <a:r>
              <a:rPr sz="2844" dirty="0">
                <a:solidFill>
                  <a:schemeClr val="tx1">
                    <a:lumMod val="50000"/>
                  </a:schemeClr>
                </a:solidFill>
              </a:rPr>
              <a:t>.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mony">
  <a:themeElements>
    <a:clrScheme name="Farmacia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Harmony">
      <a:majorFont>
        <a:latin typeface="Baskerville"/>
        <a:ea typeface="Baskerville"/>
        <a:cs typeface="Baskerville"/>
      </a:majorFont>
      <a:minorFont>
        <a:latin typeface="Baskerville"/>
        <a:ea typeface="Baskerville"/>
        <a:cs typeface="Baskerville"/>
      </a:minorFont>
    </a:fontScheme>
    <a:fmtScheme name="Harmon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254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oefler Text"/>
            <a:ea typeface="Hoefler Text"/>
            <a:cs typeface="Hoefler Text"/>
            <a:sym typeface="Hoefler Tex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3C5F5E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Hoefler Text"/>
            <a:ea typeface="Hoefler Text"/>
            <a:cs typeface="Hoefler Text"/>
            <a:sym typeface="Hoefler Tex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Harmony">
  <a:themeElements>
    <a:clrScheme name="Harmony">
      <a:dk1>
        <a:srgbClr val="000000"/>
      </a:dk1>
      <a:lt1>
        <a:srgbClr val="FFFFFF"/>
      </a:lt1>
      <a:dk2>
        <a:srgbClr val="565F5F"/>
      </a:dk2>
      <a:lt2>
        <a:srgbClr val="C2CBCA"/>
      </a:lt2>
      <a:accent1>
        <a:srgbClr val="87AEC1"/>
      </a:accent1>
      <a:accent2>
        <a:srgbClr val="D6BB9E"/>
      </a:accent2>
      <a:accent3>
        <a:srgbClr val="CC7A69"/>
      </a:accent3>
      <a:accent4>
        <a:srgbClr val="EAAB5C"/>
      </a:accent4>
      <a:accent5>
        <a:srgbClr val="98C8C6"/>
      </a:accent5>
      <a:accent6>
        <a:srgbClr val="C3CD8B"/>
      </a:accent6>
      <a:hlink>
        <a:srgbClr val="0000FF"/>
      </a:hlink>
      <a:folHlink>
        <a:srgbClr val="FF00FF"/>
      </a:folHlink>
    </a:clrScheme>
    <a:fontScheme name="Harmony">
      <a:majorFont>
        <a:latin typeface="Baskerville"/>
        <a:ea typeface="Baskerville"/>
        <a:cs typeface="Baskerville"/>
      </a:majorFont>
      <a:minorFont>
        <a:latin typeface="Baskerville"/>
        <a:ea typeface="Baskerville"/>
        <a:cs typeface="Baskerville"/>
      </a:minorFont>
    </a:fontScheme>
    <a:fmtScheme name="Harmon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254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oefler Text"/>
            <a:ea typeface="Hoefler Text"/>
            <a:cs typeface="Hoefler Text"/>
            <a:sym typeface="Hoefler Tex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3C5F5E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Hoefler Text"/>
            <a:ea typeface="Hoefler Text"/>
            <a:cs typeface="Hoefler Text"/>
            <a:sym typeface="Hoefler Tex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26</TotalTime>
  <Words>1878</Words>
  <Application>Microsoft Office PowerPoint</Application>
  <PresentationFormat>Personalizzato</PresentationFormat>
  <Paragraphs>143</Paragraphs>
  <Slides>27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27</vt:i4>
      </vt:variant>
    </vt:vector>
  </HeadingPairs>
  <TitlesOfParts>
    <vt:vector size="28" baseType="lpstr">
      <vt:lpstr>Harmony</vt:lpstr>
      <vt:lpstr>Metodi di studio in psicobiologia</vt:lpstr>
      <vt:lpstr>Presentazione standard di PowerPoint</vt:lpstr>
      <vt:lpstr>METODI DI STUDIO DEL SISTEMA NERVOSO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Registrazione dell'attività psicofisiologica nell’uomo</vt:lpstr>
      <vt:lpstr>Elettroencefalogramma EEG</vt:lpstr>
      <vt:lpstr>Attività cardiovascolare</vt:lpstr>
      <vt:lpstr>Metodi invasivi di ricerca fisiologica</vt:lpstr>
      <vt:lpstr>Metodi di lesione</vt:lpstr>
      <vt:lpstr>Metodi di registrazione elettrofisiologica</vt:lpstr>
      <vt:lpstr>Chirurgia stereotassica</vt:lpstr>
      <vt:lpstr>Metodi di ricerca farmacologica</vt:lpstr>
      <vt:lpstr>Ingegneria genetica </vt:lpstr>
      <vt:lpstr>Test neuropsicologici</vt:lpstr>
      <vt:lpstr>Lo studio del comportamento animale</vt:lpstr>
      <vt:lpstr>Paradigmi per l'esame del comportamento specie-specifico</vt:lpstr>
      <vt:lpstr>Paradigmi tradizionali del comportamento </vt:lpstr>
      <vt:lpstr>Paradigmi di apprendimento</vt:lpstr>
      <vt:lpstr>Cause dei disturbi neurologici</vt:lpstr>
      <vt:lpstr>Disturbi vascolari</vt:lpstr>
      <vt:lpstr>Tumori</vt:lpstr>
      <vt:lpstr>Malattie degenerative</vt:lpstr>
      <vt:lpstr>Malattie infettive</vt:lpstr>
      <vt:lpstr>Epilessia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Metodi di studio in psicobiologia</dc:title>
  <dc:creator>Pietro</dc:creator>
  <cp:lastModifiedBy>User</cp:lastModifiedBy>
  <cp:revision>10</cp:revision>
  <dcterms:modified xsi:type="dcterms:W3CDTF">2015-05-01T15:10:41Z</dcterms:modified>
</cp:coreProperties>
</file>