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24384000" cy="13716000"/>
  <p:notesSz cx="6858000" cy="9144000"/>
  <p:defaultTextStyle>
    <a:lvl1pPr algn="ctr" defTabSz="825500">
      <a:defRPr sz="5000">
        <a:solidFill>
          <a:srgbClr val="5E5E5E"/>
        </a:solidFill>
        <a:latin typeface="Hoefler Text"/>
        <a:ea typeface="Hoefler Text"/>
        <a:cs typeface="Hoefler Text"/>
        <a:sym typeface="Hoefler Text"/>
      </a:defRPr>
    </a:lvl1pPr>
    <a:lvl2pPr indent="228600" algn="ctr" defTabSz="825500">
      <a:defRPr sz="5000">
        <a:solidFill>
          <a:srgbClr val="5E5E5E"/>
        </a:solidFill>
        <a:latin typeface="Hoefler Text"/>
        <a:ea typeface="Hoefler Text"/>
        <a:cs typeface="Hoefler Text"/>
        <a:sym typeface="Hoefler Text"/>
      </a:defRPr>
    </a:lvl2pPr>
    <a:lvl3pPr indent="457200" algn="ctr" defTabSz="825500">
      <a:defRPr sz="5000">
        <a:solidFill>
          <a:srgbClr val="5E5E5E"/>
        </a:solidFill>
        <a:latin typeface="Hoefler Text"/>
        <a:ea typeface="Hoefler Text"/>
        <a:cs typeface="Hoefler Text"/>
        <a:sym typeface="Hoefler Text"/>
      </a:defRPr>
    </a:lvl3pPr>
    <a:lvl4pPr indent="685800" algn="ctr" defTabSz="825500">
      <a:defRPr sz="5000">
        <a:solidFill>
          <a:srgbClr val="5E5E5E"/>
        </a:solidFill>
        <a:latin typeface="Hoefler Text"/>
        <a:ea typeface="Hoefler Text"/>
        <a:cs typeface="Hoefler Text"/>
        <a:sym typeface="Hoefler Text"/>
      </a:defRPr>
    </a:lvl4pPr>
    <a:lvl5pPr indent="914400" algn="ctr" defTabSz="825500">
      <a:defRPr sz="5000">
        <a:solidFill>
          <a:srgbClr val="5E5E5E"/>
        </a:solidFill>
        <a:latin typeface="Hoefler Text"/>
        <a:ea typeface="Hoefler Text"/>
        <a:cs typeface="Hoefler Text"/>
        <a:sym typeface="Hoefler Text"/>
      </a:defRPr>
    </a:lvl5pPr>
    <a:lvl6pPr indent="1143000" algn="ctr" defTabSz="825500">
      <a:defRPr sz="5000">
        <a:solidFill>
          <a:srgbClr val="5E5E5E"/>
        </a:solidFill>
        <a:latin typeface="Hoefler Text"/>
        <a:ea typeface="Hoefler Text"/>
        <a:cs typeface="Hoefler Text"/>
        <a:sym typeface="Hoefler Text"/>
      </a:defRPr>
    </a:lvl6pPr>
    <a:lvl7pPr indent="1371600" algn="ctr" defTabSz="825500">
      <a:defRPr sz="5000">
        <a:solidFill>
          <a:srgbClr val="5E5E5E"/>
        </a:solidFill>
        <a:latin typeface="Hoefler Text"/>
        <a:ea typeface="Hoefler Text"/>
        <a:cs typeface="Hoefler Text"/>
        <a:sym typeface="Hoefler Text"/>
      </a:defRPr>
    </a:lvl7pPr>
    <a:lvl8pPr indent="1600200" algn="ctr" defTabSz="825500">
      <a:defRPr sz="5000">
        <a:solidFill>
          <a:srgbClr val="5E5E5E"/>
        </a:solidFill>
        <a:latin typeface="Hoefler Text"/>
        <a:ea typeface="Hoefler Text"/>
        <a:cs typeface="Hoefler Text"/>
        <a:sym typeface="Hoefler Text"/>
      </a:defRPr>
    </a:lvl8pPr>
    <a:lvl9pPr indent="1828800" algn="ctr" defTabSz="825500">
      <a:defRPr sz="5000">
        <a:solidFill>
          <a:srgbClr val="5E5E5E"/>
        </a:solidFill>
        <a:latin typeface="Hoefler Text"/>
        <a:ea typeface="Hoefler Text"/>
        <a:cs typeface="Hoefler Text"/>
        <a:sym typeface="Hoefler Tex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7E8286"/>
              </a:solidFill>
              <a:prstDash val="solid"/>
              <a:miter lim="400000"/>
            </a:ln>
          </a:left>
          <a:right>
            <a:ln w="12700" cap="flat">
              <a:solidFill>
                <a:srgbClr val="7E8286"/>
              </a:solidFill>
              <a:prstDash val="solid"/>
              <a:miter lim="400000"/>
            </a:ln>
          </a:right>
          <a:top>
            <a:ln w="12700" cap="flat">
              <a:solidFill>
                <a:srgbClr val="7E8286"/>
              </a:solidFill>
              <a:prstDash val="solid"/>
              <a:miter lim="400000"/>
            </a:ln>
          </a:top>
          <a:bottom>
            <a:ln w="12700" cap="flat">
              <a:solidFill>
                <a:srgbClr val="7E8286"/>
              </a:solidFill>
              <a:prstDash val="solid"/>
              <a:miter lim="400000"/>
            </a:ln>
          </a:bottom>
          <a:insideH>
            <a:ln w="12700" cap="flat">
              <a:solidFill>
                <a:srgbClr val="7E8286"/>
              </a:solidFill>
              <a:prstDash val="solid"/>
              <a:miter lim="400000"/>
            </a:ln>
          </a:insideH>
          <a:insideV>
            <a:ln w="12700" cap="flat">
              <a:solidFill>
                <a:srgbClr val="7E828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4C1BA">
              <a:alpha val="25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7E8286"/>
              </a:solidFill>
              <a:prstDash val="solid"/>
              <a:miter lim="400000"/>
            </a:ln>
          </a:left>
          <a:right>
            <a:ln w="12700" cap="flat">
              <a:solidFill>
                <a:srgbClr val="7E8286"/>
              </a:solidFill>
              <a:prstDash val="solid"/>
              <a:miter lim="400000"/>
            </a:ln>
          </a:right>
          <a:top>
            <a:ln w="12700" cap="flat">
              <a:solidFill>
                <a:srgbClr val="7E8286"/>
              </a:solidFill>
              <a:prstDash val="solid"/>
              <a:miter lim="400000"/>
            </a:ln>
          </a:top>
          <a:bottom>
            <a:ln w="12700" cap="flat">
              <a:solidFill>
                <a:srgbClr val="7E8286"/>
              </a:solidFill>
              <a:prstDash val="solid"/>
              <a:miter lim="400000"/>
            </a:ln>
          </a:bottom>
          <a:insideH>
            <a:ln w="12700" cap="flat">
              <a:solidFill>
                <a:srgbClr val="7E8286"/>
              </a:solidFill>
              <a:prstDash val="solid"/>
              <a:miter lim="400000"/>
            </a:ln>
          </a:insideH>
          <a:insideV>
            <a:ln w="12700" cap="flat">
              <a:solidFill>
                <a:srgbClr val="7E8286"/>
              </a:solidFill>
              <a:prstDash val="solid"/>
              <a:miter lim="400000"/>
            </a:ln>
          </a:insideV>
        </a:tcBdr>
      </a:tcStyle>
    </a:firstCol>
    <a:lastRow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7E8286"/>
              </a:solidFill>
              <a:prstDash val="solid"/>
              <a:miter lim="400000"/>
            </a:ln>
          </a:left>
          <a:right>
            <a:ln w="12700" cap="flat">
              <a:solidFill>
                <a:srgbClr val="7E8286"/>
              </a:solidFill>
              <a:prstDash val="solid"/>
              <a:miter lim="400000"/>
            </a:ln>
          </a:right>
          <a:top>
            <a:ln w="38100" cap="flat">
              <a:solidFill>
                <a:srgbClr val="7E8286"/>
              </a:solidFill>
              <a:prstDash val="solid"/>
              <a:miter lim="400000"/>
            </a:ln>
          </a:top>
          <a:bottom>
            <a:ln w="12700" cap="flat">
              <a:solidFill>
                <a:srgbClr val="7E8286"/>
              </a:solidFill>
              <a:prstDash val="solid"/>
              <a:miter lim="400000"/>
            </a:ln>
          </a:bottom>
          <a:insideH>
            <a:ln w="12700" cap="flat">
              <a:solidFill>
                <a:srgbClr val="7E8286"/>
              </a:solidFill>
              <a:prstDash val="solid"/>
              <a:miter lim="400000"/>
            </a:ln>
          </a:insideH>
          <a:insideV>
            <a:ln w="12700" cap="flat">
              <a:solidFill>
                <a:srgbClr val="7E8286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7E8286"/>
              </a:solidFill>
              <a:prstDash val="solid"/>
              <a:miter lim="400000"/>
            </a:ln>
          </a:left>
          <a:right>
            <a:ln w="12700" cap="flat">
              <a:solidFill>
                <a:srgbClr val="7E8286"/>
              </a:solidFill>
              <a:prstDash val="solid"/>
              <a:miter lim="400000"/>
            </a:ln>
          </a:right>
          <a:top>
            <a:ln w="12700" cap="flat">
              <a:solidFill>
                <a:srgbClr val="7E8286"/>
              </a:solidFill>
              <a:prstDash val="solid"/>
              <a:miter lim="400000"/>
            </a:ln>
          </a:top>
          <a:bottom>
            <a:ln w="12700" cap="flat">
              <a:solidFill>
                <a:srgbClr val="7E8286"/>
              </a:solidFill>
              <a:prstDash val="solid"/>
              <a:miter lim="400000"/>
            </a:ln>
          </a:bottom>
          <a:insideH>
            <a:ln w="12700" cap="flat">
              <a:solidFill>
                <a:srgbClr val="7E8286"/>
              </a:solidFill>
              <a:prstDash val="solid"/>
              <a:miter lim="400000"/>
            </a:ln>
          </a:insideH>
          <a:insideV>
            <a:ln w="12700" cap="flat">
              <a:solidFill>
                <a:srgbClr val="7E8286"/>
              </a:solidFill>
              <a:prstDash val="solid"/>
              <a:miter lim="400000"/>
            </a:ln>
          </a:insideV>
        </a:tcBdr>
      </a:tcStyle>
    </a:firstRow>
  </a:tblStyle>
  <a:tblStyle styleId="{C7B018BB-80A7-4F77-B60F-C8B233D01FF8}" styleName="">
    <a:tblBg/>
    <a:wholeTbl>
      <a:tcTxStyle b="off" i="off">
        <a:font>
          <a:latin typeface="Hoefler Text"/>
          <a:ea typeface="Hoefler Text"/>
          <a:cs typeface="Hoefler Text"/>
        </a:font>
        <a:srgbClr val="3C5F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C5F5E"/>
              </a:solidFill>
              <a:prstDash val="solid"/>
              <a:miter lim="400000"/>
            </a:ln>
          </a:top>
          <a:bottom>
            <a:ln w="12700" cap="flat">
              <a:solidFill>
                <a:srgbClr val="3C5F5E"/>
              </a:solidFill>
              <a:prstDash val="solid"/>
              <a:miter lim="400000"/>
            </a:ln>
          </a:bottom>
          <a:insideH>
            <a:ln w="12700" cap="flat">
              <a:solidFill>
                <a:srgbClr val="3C5F5E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4C1BA">
              <a:alpha val="25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3C5F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3C5F5E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5C2C3">
              <a:alpha val="63000"/>
            </a:srgbClr>
          </a:solidFill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3C5F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3C5F5E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3C5F5E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2727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354851"/>
              </a:solidFill>
              <a:prstDash val="solid"/>
              <a:miter lim="400000"/>
            </a:ln>
          </a:left>
          <a:right>
            <a:ln w="12700" cap="flat">
              <a:solidFill>
                <a:srgbClr val="354851"/>
              </a:solidFill>
              <a:prstDash val="solid"/>
              <a:miter lim="400000"/>
            </a:ln>
          </a:right>
          <a:top>
            <a:ln w="12700" cap="flat">
              <a:solidFill>
                <a:srgbClr val="354851"/>
              </a:solidFill>
              <a:prstDash val="solid"/>
              <a:miter lim="400000"/>
            </a:ln>
          </a:top>
          <a:bottom>
            <a:ln w="12700" cap="flat">
              <a:solidFill>
                <a:srgbClr val="354851"/>
              </a:solidFill>
              <a:prstDash val="solid"/>
              <a:miter lim="400000"/>
            </a:ln>
          </a:bottom>
          <a:insideH>
            <a:ln w="12700" cap="flat">
              <a:solidFill>
                <a:srgbClr val="354851"/>
              </a:solidFill>
              <a:prstDash val="solid"/>
              <a:miter lim="400000"/>
            </a:ln>
          </a:insideH>
          <a:insideV>
            <a:ln w="12700" cap="flat">
              <a:solidFill>
                <a:srgbClr val="354851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solidFill>
                <a:srgbClr val="354851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54851"/>
              </a:solidFill>
              <a:prstDash val="solid"/>
              <a:miter lim="400000"/>
            </a:ln>
          </a:top>
          <a:bottom>
            <a:ln w="12700" cap="flat">
              <a:solidFill>
                <a:srgbClr val="354851"/>
              </a:solidFill>
              <a:prstDash val="solid"/>
              <a:miter lim="400000"/>
            </a:ln>
          </a:bottom>
          <a:insideH>
            <a:ln w="12700" cap="flat">
              <a:solidFill>
                <a:srgbClr val="354851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79E9E"/>
          </a:solidFill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354851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D7784"/>
          </a:solidFill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54851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D7784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A7A7A7"/>
              </a:solidFill>
              <a:prstDash val="solid"/>
              <a:miter lim="400000"/>
            </a:ln>
          </a:left>
          <a:right>
            <a:ln w="12700" cap="flat">
              <a:solidFill>
                <a:srgbClr val="A7A7A7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A7A7A7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4E1D9"/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solidFill>
                <a:srgbClr val="A7A7A7"/>
              </a:solidFill>
              <a:prstDash val="solid"/>
              <a:miter lim="400000"/>
            </a:ln>
          </a:left>
          <a:right>
            <a:ln w="12700" cap="flat">
              <a:solidFill>
                <a:srgbClr val="A7A7A7"/>
              </a:solidFill>
              <a:prstDash val="solid"/>
              <a:miter lim="400000"/>
            </a:ln>
          </a:right>
          <a:top>
            <a:ln w="12700" cap="flat">
              <a:solidFill>
                <a:srgbClr val="A7A7A7"/>
              </a:solidFill>
              <a:prstDash val="solid"/>
              <a:miter lim="400000"/>
            </a:ln>
          </a:top>
          <a:bottom>
            <a:ln w="12700" cap="flat">
              <a:solidFill>
                <a:srgbClr val="A7A7A7"/>
              </a:solidFill>
              <a:prstDash val="solid"/>
              <a:miter lim="400000"/>
            </a:ln>
          </a:bottom>
          <a:insideH>
            <a:ln w="12700" cap="flat">
              <a:solidFill>
                <a:srgbClr val="A7A7A7"/>
              </a:solidFill>
              <a:prstDash val="solid"/>
              <a:miter lim="400000"/>
            </a:ln>
          </a:insideH>
          <a:insideV>
            <a:ln w="12700" cap="flat">
              <a:solidFill>
                <a:srgbClr val="A7A7A7"/>
              </a:solidFill>
              <a:prstDash val="solid"/>
              <a:miter lim="400000"/>
            </a:ln>
          </a:insideV>
        </a:tcBdr>
        <a:fill>
          <a:solidFill>
            <a:srgbClr val="E7E4DC"/>
          </a:solidFill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solidFill>
                <a:srgbClr val="A7A7A7"/>
              </a:solidFill>
              <a:prstDash val="solid"/>
              <a:miter lim="400000"/>
            </a:ln>
          </a:left>
          <a:right>
            <a:ln w="12700" cap="flat">
              <a:solidFill>
                <a:srgbClr val="A7A7A7"/>
              </a:solidFill>
              <a:prstDash val="solid"/>
              <a:miter lim="400000"/>
            </a:ln>
          </a:right>
          <a:top>
            <a:ln w="12700" cap="flat">
              <a:solidFill>
                <a:srgbClr val="A7A7A7"/>
              </a:solidFill>
              <a:prstDash val="solid"/>
              <a:miter lim="400000"/>
            </a:ln>
          </a:top>
          <a:bottom>
            <a:ln w="12700" cap="flat">
              <a:solidFill>
                <a:srgbClr val="A7A7A7"/>
              </a:solidFill>
              <a:prstDash val="solid"/>
              <a:miter lim="400000"/>
            </a:ln>
          </a:bottom>
          <a:insideH>
            <a:ln w="12700" cap="flat">
              <a:solidFill>
                <a:srgbClr val="A7A7A7"/>
              </a:solidFill>
              <a:prstDash val="solid"/>
              <a:miter lim="400000"/>
            </a:ln>
          </a:insideH>
          <a:insideV>
            <a:ln w="12700" cap="flat">
              <a:solidFill>
                <a:srgbClr val="A7A7A7"/>
              </a:solidFill>
              <a:prstDash val="solid"/>
              <a:miter lim="400000"/>
            </a:ln>
          </a:insideV>
        </a:tcBdr>
        <a:fill>
          <a:solidFill>
            <a:srgbClr val="D5D2C7"/>
          </a:solidFill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solidFill>
                <a:srgbClr val="A7A7A7"/>
              </a:solidFill>
              <a:prstDash val="solid"/>
              <a:miter lim="400000"/>
            </a:ln>
          </a:left>
          <a:right>
            <a:ln w="12700" cap="flat">
              <a:solidFill>
                <a:srgbClr val="A7A7A7"/>
              </a:solidFill>
              <a:prstDash val="solid"/>
              <a:miter lim="400000"/>
            </a:ln>
          </a:right>
          <a:top>
            <a:ln w="12700" cap="flat">
              <a:solidFill>
                <a:srgbClr val="A7A7A7"/>
              </a:solidFill>
              <a:prstDash val="solid"/>
              <a:miter lim="400000"/>
            </a:ln>
          </a:top>
          <a:bottom>
            <a:ln w="12700" cap="flat">
              <a:solidFill>
                <a:srgbClr val="A7A7A7"/>
              </a:solidFill>
              <a:prstDash val="solid"/>
              <a:miter lim="400000"/>
            </a:ln>
          </a:bottom>
          <a:insideH>
            <a:ln w="12700" cap="flat">
              <a:solidFill>
                <a:srgbClr val="A7A7A7"/>
              </a:solidFill>
              <a:prstDash val="solid"/>
              <a:miter lim="400000"/>
            </a:ln>
          </a:insideH>
          <a:insideV>
            <a:ln w="12700" cap="flat">
              <a:solidFill>
                <a:srgbClr val="A7A7A7"/>
              </a:solidFill>
              <a:prstDash val="solid"/>
              <a:miter lim="400000"/>
            </a:ln>
          </a:insideV>
        </a:tcBdr>
        <a:fill>
          <a:solidFill>
            <a:srgbClr val="D5D2C7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4E1D9"/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ACA99C"/>
          </a:solidFill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8746B"/>
          </a:solidFill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8746B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oefler Text"/>
          <a:ea typeface="Hoefler Text"/>
          <a:cs typeface="Hoefler Text"/>
        </a:font>
        <a:srgbClr val="5E5E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B6C6B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6B6C6B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6B6C6B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FFFFFF">
              <a:alpha val="50000"/>
            </a:srgbClr>
          </a:solidFill>
        </a:fill>
      </a:tcStyle>
    </a:band2H>
    <a:firstCol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A7A7A7"/>
              </a:solidFill>
              <a:prstDash val="solid"/>
              <a:miter lim="400000"/>
            </a:ln>
          </a:right>
          <a:top>
            <a:ln w="12700" cap="flat">
              <a:solidFill>
                <a:srgbClr val="A9AAA9"/>
              </a:solidFill>
              <a:prstDash val="solid"/>
              <a:miter lim="400000"/>
            </a:ln>
          </a:top>
          <a:bottom>
            <a:ln w="12700" cap="flat">
              <a:solidFill>
                <a:srgbClr val="A9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9AAA9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A7A7A7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A7A7A7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oefler Text"/>
          <a:ea typeface="Hoefler Text"/>
          <a:cs typeface="Hoefler Text"/>
        </a:font>
        <a:srgbClr val="5D3C1B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A7A7A7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8" d="100"/>
          <a:sy n="38" d="100"/>
        </p:scale>
        <p:origin x="-516" y="156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0" name="Shape 30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19771781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3810001"/>
            <a:ext cx="20116800" cy="5187950"/>
          </a:xfrm>
        </p:spPr>
        <p:txBody>
          <a:bodyPr anchor="b"/>
          <a:lstStyle>
            <a:lvl1pPr>
              <a:defRPr sz="157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9144000"/>
            <a:ext cx="17231360" cy="2133600"/>
          </a:xfrm>
        </p:spPr>
        <p:txBody>
          <a:bodyPr anchor="t">
            <a:normAutofit/>
          </a:bodyPr>
          <a:lstStyle>
            <a:lvl1pPr marL="0" indent="0" algn="l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10885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770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656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3541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4427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531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6198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7083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678400" y="549277"/>
            <a:ext cx="4673600" cy="11703050"/>
          </a:xfrm>
        </p:spPr>
        <p:txBody>
          <a:bodyPr vert="eaVert" anchor="b" anchorCtr="0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19200" y="549277"/>
            <a:ext cx="16052800" cy="11703050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sottotitolo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/>
          </p:nvPr>
        </p:nvSpPr>
        <p:spPr>
          <a:xfrm>
            <a:off x="1473200" y="2120900"/>
            <a:ext cx="21437600" cy="5359400"/>
          </a:xfrm>
          <a:prstGeom prst="rect">
            <a:avLst/>
          </a:prstGeom>
        </p:spPr>
        <p:txBody>
          <a:bodyPr anchor="b"/>
          <a:lstStyle>
            <a:lvl1pPr>
              <a:defRPr>
                <a:solidFill>
                  <a:srgbClr val="276D6D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>
                <a:solidFill>
                  <a:srgbClr val="276D6D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Titolo Testo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/>
          </p:nvPr>
        </p:nvSpPr>
        <p:spPr>
          <a:xfrm>
            <a:off x="1473200" y="7467600"/>
            <a:ext cx="21437600" cy="2032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600"/>
            </a:lvl1pPr>
            <a:lvl2pPr marL="0" indent="228600" algn="ctr">
              <a:spcBef>
                <a:spcPts val="0"/>
              </a:spcBef>
              <a:buSzTx/>
              <a:buNone/>
              <a:defRPr sz="5600"/>
            </a:lvl2pPr>
            <a:lvl3pPr marL="0" indent="457200" algn="ctr">
              <a:spcBef>
                <a:spcPts val="0"/>
              </a:spcBef>
              <a:buSzTx/>
              <a:buNone/>
              <a:defRPr sz="5600"/>
            </a:lvl3pPr>
            <a:lvl4pPr marL="0" indent="685800" algn="ctr">
              <a:spcBef>
                <a:spcPts val="0"/>
              </a:spcBef>
              <a:buSzTx/>
              <a:buNone/>
              <a:defRPr sz="5600"/>
            </a:lvl4pPr>
            <a:lvl5pPr marL="0" indent="914400" algn="ctr">
              <a:spcBef>
                <a:spcPts val="0"/>
              </a:spcBef>
              <a:buSzTx/>
              <a:buNone/>
              <a:defRPr sz="56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600">
                <a:solidFill>
                  <a:srgbClr val="5E5E5E"/>
                </a:solidFill>
              </a:rPr>
              <a:t>Corpo livello uno</a:t>
            </a: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5600">
                <a:solidFill>
                  <a:srgbClr val="5E5E5E"/>
                </a:solidFill>
              </a:rPr>
              <a:t>Corpo livello due</a:t>
            </a: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5600">
                <a:solidFill>
                  <a:srgbClr val="5E5E5E"/>
                </a:solidFill>
              </a:rPr>
              <a:t>Corpo livello tre</a:t>
            </a: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5600">
                <a:solidFill>
                  <a:srgbClr val="5E5E5E"/>
                </a:solidFill>
              </a:rPr>
              <a:t>Corpo livello quattro</a:t>
            </a: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5600">
                <a:solidFill>
                  <a:srgbClr val="5E5E5E"/>
                </a:solidFill>
              </a:rPr>
              <a:t>Livello 5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473200" y="5143500"/>
            <a:ext cx="21437600" cy="3429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Titolo Testo</a:t>
            </a:r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3 -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6169" y="10972800"/>
            <a:ext cx="20425832" cy="2336800"/>
          </a:xfrm>
        </p:spPr>
        <p:txBody>
          <a:bodyPr anchor="t"/>
          <a:lstStyle>
            <a:lvl1pPr algn="l">
              <a:defRPr sz="8600" b="0" cap="all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26169" y="7705726"/>
            <a:ext cx="16361832" cy="3267076"/>
          </a:xfrm>
        </p:spPr>
        <p:txBody>
          <a:bodyPr anchor="b"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1088547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2pPr>
            <a:lvl3pPr marL="2177095" indent="0">
              <a:buNone/>
              <a:defRPr sz="3800">
                <a:solidFill>
                  <a:schemeClr val="tx1">
                    <a:tint val="75000"/>
                  </a:schemeClr>
                </a:solidFill>
              </a:defRPr>
            </a:lvl3pPr>
            <a:lvl4pPr marL="3265642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4pPr>
            <a:lvl5pPr marL="4354190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5pPr>
            <a:lvl6pPr marL="5442737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6pPr>
            <a:lvl7pPr marL="6531285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7pPr>
            <a:lvl8pPr marL="7619832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8pPr>
            <a:lvl9pPr marL="8708380" indent="0">
              <a:buNone/>
              <a:defRPr sz="3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5/1/2015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19200" y="3072384"/>
            <a:ext cx="9753600" cy="9180576"/>
          </a:xfrm>
        </p:spPr>
        <p:txBody>
          <a:bodyPr/>
          <a:lstStyle>
            <a:lvl1pPr>
              <a:defRPr sz="6700"/>
            </a:lvl1pPr>
            <a:lvl2pPr>
              <a:defRPr sz="5700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85600" y="3072384"/>
            <a:ext cx="9753600" cy="9180576"/>
          </a:xfrm>
        </p:spPr>
        <p:txBody>
          <a:bodyPr/>
          <a:lstStyle>
            <a:lvl1pPr>
              <a:defRPr sz="6700"/>
            </a:lvl1pPr>
            <a:lvl2pPr>
              <a:defRPr sz="5700"/>
            </a:lvl2pPr>
            <a:lvl3pPr>
              <a:defRPr sz="4800"/>
            </a:lvl3pPr>
            <a:lvl4pPr>
              <a:defRPr sz="4300"/>
            </a:lvl4pPr>
            <a:lvl5pPr>
              <a:defRPr sz="4300"/>
            </a:lvl5pPr>
            <a:lvl6pPr>
              <a:defRPr sz="4300"/>
            </a:lvl6pPr>
            <a:lvl7pPr>
              <a:defRPr sz="4300"/>
            </a:lvl7pPr>
            <a:lvl8pPr>
              <a:defRPr sz="4300"/>
            </a:lvl8pPr>
            <a:lvl9pPr>
              <a:defRPr sz="43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070226"/>
            <a:ext cx="9753600" cy="1279524"/>
          </a:xfrm>
        </p:spPr>
        <p:txBody>
          <a:bodyPr anchor="b">
            <a:noAutofit/>
          </a:bodyPr>
          <a:lstStyle>
            <a:lvl1pPr marL="0" indent="0" algn="ctr">
              <a:buNone/>
              <a:defRPr sz="4800" b="1">
                <a:solidFill>
                  <a:schemeClr val="tx2"/>
                </a:solidFill>
              </a:defRPr>
            </a:lvl1pPr>
            <a:lvl2pPr marL="1088547" indent="0">
              <a:buNone/>
              <a:defRPr sz="4800" b="1"/>
            </a:lvl2pPr>
            <a:lvl3pPr marL="2177095" indent="0">
              <a:buNone/>
              <a:defRPr sz="4300" b="1"/>
            </a:lvl3pPr>
            <a:lvl4pPr marL="3265642" indent="0">
              <a:buNone/>
              <a:defRPr sz="3800" b="1"/>
            </a:lvl4pPr>
            <a:lvl5pPr marL="4354190" indent="0">
              <a:buNone/>
              <a:defRPr sz="3800" b="1"/>
            </a:lvl5pPr>
            <a:lvl6pPr marL="5442737" indent="0">
              <a:buNone/>
              <a:defRPr sz="3800" b="1"/>
            </a:lvl6pPr>
            <a:lvl7pPr marL="6531285" indent="0">
              <a:buNone/>
              <a:defRPr sz="3800" b="1"/>
            </a:lvl7pPr>
            <a:lvl8pPr marL="7619832" indent="0">
              <a:buNone/>
              <a:defRPr sz="3800" b="1"/>
            </a:lvl8pPr>
            <a:lvl9pPr marL="8708380" indent="0">
              <a:buNone/>
              <a:defRPr sz="38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19200" y="4349750"/>
            <a:ext cx="9753600" cy="7902576"/>
          </a:xfrm>
        </p:spPr>
        <p:txBody>
          <a:bodyPr/>
          <a:lstStyle>
            <a:lvl1pPr>
              <a:defRPr sz="5700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785600" y="3070226"/>
            <a:ext cx="9753600" cy="1279524"/>
          </a:xfrm>
        </p:spPr>
        <p:txBody>
          <a:bodyPr anchor="b">
            <a:noAutofit/>
          </a:bodyPr>
          <a:lstStyle>
            <a:lvl1pPr marL="0" indent="0" algn="ctr">
              <a:buNone/>
              <a:defRPr sz="4800" b="1">
                <a:solidFill>
                  <a:schemeClr val="tx2"/>
                </a:solidFill>
              </a:defRPr>
            </a:lvl1pPr>
            <a:lvl2pPr marL="1088547" indent="0">
              <a:buNone/>
              <a:defRPr sz="4800" b="1"/>
            </a:lvl2pPr>
            <a:lvl3pPr marL="2177095" indent="0">
              <a:buNone/>
              <a:defRPr sz="4300" b="1"/>
            </a:lvl3pPr>
            <a:lvl4pPr marL="3265642" indent="0">
              <a:buNone/>
              <a:defRPr sz="3800" b="1"/>
            </a:lvl4pPr>
            <a:lvl5pPr marL="4354190" indent="0">
              <a:buNone/>
              <a:defRPr sz="3800" b="1"/>
            </a:lvl5pPr>
            <a:lvl6pPr marL="5442737" indent="0">
              <a:buNone/>
              <a:defRPr sz="3800" b="1"/>
            </a:lvl6pPr>
            <a:lvl7pPr marL="6531285" indent="0">
              <a:buNone/>
              <a:defRPr sz="3800" b="1"/>
            </a:lvl7pPr>
            <a:lvl8pPr marL="7619832" indent="0">
              <a:buNone/>
              <a:defRPr sz="3800" b="1"/>
            </a:lvl8pPr>
            <a:lvl9pPr marL="8708380" indent="0">
              <a:buNone/>
              <a:defRPr sz="38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785600" y="4349750"/>
            <a:ext cx="9753600" cy="7902576"/>
          </a:xfrm>
        </p:spPr>
        <p:txBody>
          <a:bodyPr/>
          <a:lstStyle>
            <a:lvl1pPr>
              <a:defRPr sz="5700"/>
            </a:lvl1pPr>
            <a:lvl2pPr>
              <a:defRPr sz="4800"/>
            </a:lvl2pPr>
            <a:lvl3pPr>
              <a:defRPr sz="4300"/>
            </a:lvl3pPr>
            <a:lvl4pPr>
              <a:defRPr sz="3800"/>
            </a:lvl4pPr>
            <a:lvl5pPr>
              <a:defRPr sz="3800"/>
            </a:lvl5pPr>
            <a:lvl6pPr>
              <a:defRPr sz="3800"/>
            </a:lvl6pPr>
            <a:lvl7pPr>
              <a:defRPr sz="3800"/>
            </a:lvl7pPr>
            <a:lvl8pPr>
              <a:defRPr sz="3800"/>
            </a:lvl8pPr>
            <a:lvl9pPr>
              <a:defRPr sz="3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5/1/2015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5/1/2015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5/1/2015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3" y="10991088"/>
            <a:ext cx="20726400" cy="1188720"/>
          </a:xfrm>
        </p:spPr>
        <p:txBody>
          <a:bodyPr anchor="b"/>
          <a:lstStyle>
            <a:lvl1pPr algn="ctr">
              <a:defRPr sz="5200" b="1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799" y="12192000"/>
            <a:ext cx="20726403" cy="1219200"/>
          </a:xfrm>
        </p:spPr>
        <p:txBody>
          <a:bodyPr>
            <a:normAutofit/>
          </a:bodyPr>
          <a:lstStyle>
            <a:lvl1pPr marL="0" indent="0" algn="ctr">
              <a:buNone/>
              <a:defRPr sz="3800"/>
            </a:lvl1pPr>
            <a:lvl2pPr marL="1088547" indent="0">
              <a:buNone/>
              <a:defRPr sz="2900"/>
            </a:lvl2pPr>
            <a:lvl3pPr marL="2177095" indent="0">
              <a:buNone/>
              <a:defRPr sz="2400"/>
            </a:lvl3pPr>
            <a:lvl4pPr marL="3265642" indent="0">
              <a:buNone/>
              <a:defRPr sz="2100"/>
            </a:lvl4pPr>
            <a:lvl5pPr marL="4354190" indent="0">
              <a:buNone/>
              <a:defRPr sz="2100"/>
            </a:lvl5pPr>
            <a:lvl6pPr marL="5442737" indent="0">
              <a:buNone/>
              <a:defRPr sz="2100"/>
            </a:lvl6pPr>
            <a:lvl7pPr marL="6531285" indent="0">
              <a:buNone/>
              <a:defRPr sz="2100"/>
            </a:lvl7pPr>
            <a:lvl8pPr marL="7619832" indent="0">
              <a:buNone/>
              <a:defRPr sz="2100"/>
            </a:lvl8pPr>
            <a:lvl9pPr marL="8708380" indent="0">
              <a:buNone/>
              <a:defRPr sz="21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5/1/2015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12800" y="762000"/>
            <a:ext cx="20726400" cy="9885680"/>
          </a:xfrm>
        </p:spPr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10990556"/>
            <a:ext cx="20726400" cy="1189252"/>
          </a:xfrm>
        </p:spPr>
        <p:txBody>
          <a:bodyPr anchor="b"/>
          <a:lstStyle>
            <a:lvl1pPr algn="ctr">
              <a:defRPr sz="5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22555200" cy="10972800"/>
          </a:xfrm>
        </p:spPr>
        <p:txBody>
          <a:bodyPr/>
          <a:lstStyle>
            <a:lvl1pPr marL="0" indent="0">
              <a:buNone/>
              <a:defRPr sz="7600"/>
            </a:lvl1pPr>
            <a:lvl2pPr marL="1088547" indent="0">
              <a:buNone/>
              <a:defRPr sz="6700"/>
            </a:lvl2pPr>
            <a:lvl3pPr marL="2177095" indent="0">
              <a:buNone/>
              <a:defRPr sz="5700"/>
            </a:lvl3pPr>
            <a:lvl4pPr marL="3265642" indent="0">
              <a:buNone/>
              <a:defRPr sz="4800"/>
            </a:lvl4pPr>
            <a:lvl5pPr marL="4354190" indent="0">
              <a:buNone/>
              <a:defRPr sz="4800"/>
            </a:lvl5pPr>
            <a:lvl6pPr marL="5442737" indent="0">
              <a:buNone/>
              <a:defRPr sz="4800"/>
            </a:lvl6pPr>
            <a:lvl7pPr marL="6531285" indent="0">
              <a:buNone/>
              <a:defRPr sz="4800"/>
            </a:lvl7pPr>
            <a:lvl8pPr marL="7619832" indent="0">
              <a:buNone/>
              <a:defRPr sz="4800"/>
            </a:lvl8pPr>
            <a:lvl9pPr marL="8708380" indent="0">
              <a:buNone/>
              <a:defRPr sz="4800"/>
            </a:lvl9pPr>
          </a:lstStyle>
          <a:p>
            <a:r>
              <a:rPr lang="it-IT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672" y="12192000"/>
            <a:ext cx="20726400" cy="1225296"/>
          </a:xfrm>
        </p:spPr>
        <p:txBody>
          <a:bodyPr>
            <a:normAutofit/>
          </a:bodyPr>
          <a:lstStyle>
            <a:lvl1pPr marL="0" indent="0" algn="ctr">
              <a:buNone/>
              <a:defRPr sz="3800"/>
            </a:lvl1pPr>
            <a:lvl2pPr marL="1088547" indent="0">
              <a:buNone/>
              <a:defRPr sz="2900"/>
            </a:lvl2pPr>
            <a:lvl3pPr marL="2177095" indent="0">
              <a:buNone/>
              <a:defRPr sz="2400"/>
            </a:lvl3pPr>
            <a:lvl4pPr marL="3265642" indent="0">
              <a:buNone/>
              <a:defRPr sz="2100"/>
            </a:lvl4pPr>
            <a:lvl5pPr marL="4354190" indent="0">
              <a:buNone/>
              <a:defRPr sz="2100"/>
            </a:lvl5pPr>
            <a:lvl6pPr marL="5442737" indent="0">
              <a:buNone/>
              <a:defRPr sz="2100"/>
            </a:lvl6pPr>
            <a:lvl7pPr marL="6531285" indent="0">
              <a:buNone/>
              <a:defRPr sz="2100"/>
            </a:lvl7pPr>
            <a:lvl8pPr marL="7619832" indent="0">
              <a:buNone/>
              <a:defRPr sz="2100"/>
            </a:lvl8pPr>
            <a:lvl9pPr marL="8708380" indent="0">
              <a:buNone/>
              <a:defRPr sz="21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5/1/2015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19200" y="549276"/>
            <a:ext cx="20320000" cy="2286000"/>
          </a:xfrm>
          <a:prstGeom prst="rect">
            <a:avLst/>
          </a:prstGeom>
        </p:spPr>
        <p:txBody>
          <a:bodyPr vert="horz" lIns="217709" tIns="108855" rIns="217709" bIns="108855" rtlCol="0" anchor="ctr">
            <a:no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19200" y="3200400"/>
            <a:ext cx="20320000" cy="9601200"/>
          </a:xfrm>
          <a:prstGeom prst="rect">
            <a:avLst/>
          </a:prstGeom>
        </p:spPr>
        <p:txBody>
          <a:bodyPr vert="horz" lIns="217709" tIns="108855" rIns="217709" bIns="108855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555200" y="0"/>
            <a:ext cx="1828800" cy="1371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7709" tIns="108855" rIns="217709" bIns="108855"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2555200" y="10972800"/>
            <a:ext cx="1828800" cy="1371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7709" tIns="108855" rIns="217709" bIns="108855"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751435" y="11297920"/>
            <a:ext cx="1463040" cy="79248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43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‹N›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21020855" y="7975600"/>
            <a:ext cx="4734562" cy="975360"/>
          </a:xfrm>
          <a:prstGeom prst="rect">
            <a:avLst/>
          </a:prstGeom>
        </p:spPr>
        <p:txBody>
          <a:bodyPr vert="horz" lIns="217709" tIns="108855" rIns="217709" bIns="108855" rtlCol="0" anchor="ctr"/>
          <a:lstStyle>
            <a:lvl1pPr algn="r">
              <a:defRPr sz="29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20949737" y="3169920"/>
            <a:ext cx="4876798" cy="975360"/>
          </a:xfrm>
          <a:prstGeom prst="rect">
            <a:avLst/>
          </a:prstGeom>
        </p:spPr>
        <p:txBody>
          <a:bodyPr vert="horz" lIns="217709" tIns="108855" rIns="217709" bIns="108855" rtlCol="0" anchor="ctr"/>
          <a:lstStyle>
            <a:lvl1pPr algn="l">
              <a:defRPr sz="2900">
                <a:solidFill>
                  <a:schemeClr val="bg2"/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5/1/2015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p:txStyles>
    <p:titleStyle>
      <a:lvl1pPr algn="l" defTabSz="2177095" rtl="0" eaLnBrk="1" latinLnBrk="0" hangingPunct="1">
        <a:spcBef>
          <a:spcPct val="0"/>
        </a:spcBef>
        <a:buNone/>
        <a:defRPr sz="11000" kern="1200" cap="none" spc="-238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816411" indent="-544274" algn="l" defTabSz="2177095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523966" indent="-544274" algn="l" defTabSz="2177095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394804" indent="-544274" algn="l" defTabSz="2177095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047933" indent="-544274" algn="l" defTabSz="2177095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4pPr>
      <a:lvl5pPr marL="3701061" indent="-544274" algn="l" defTabSz="2177095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33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4136480" indent="-435419" algn="l" defTabSz="2177095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33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4571899" indent="-435419" algn="l" defTabSz="2177095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7pPr>
      <a:lvl8pPr marL="5007318" indent="-435419" algn="l" defTabSz="2177095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8pPr>
      <a:lvl9pPr marL="5442737" indent="-435419" algn="l" defTabSz="2177095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3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77095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8547" algn="l" defTabSz="2177095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77095" algn="l" defTabSz="2177095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65642" algn="l" defTabSz="2177095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54190" algn="l" defTabSz="2177095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42737" algn="l" defTabSz="2177095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31285" algn="l" defTabSz="2177095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19832" algn="l" defTabSz="2177095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708380" algn="l" defTabSz="2177095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>
                <a:solidFill>
                  <a:srgbClr val="276D6D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LE SCIENZE COGNITIVE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Immagine 60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071375" y="232083"/>
            <a:ext cx="11839192" cy="13251834"/>
          </a:xfrm>
          <a:prstGeom prst="rect">
            <a:avLst/>
          </a:prstGeom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62" name="Shape 62"/>
          <p:cNvSpPr>
            <a:spLocks noGrp="1"/>
          </p:cNvSpPr>
          <p:nvPr>
            <p:ph type="body" idx="1"/>
          </p:nvPr>
        </p:nvSpPr>
        <p:spPr>
          <a:xfrm>
            <a:off x="1473200" y="1166396"/>
            <a:ext cx="9880600" cy="10797004"/>
          </a:xfrm>
          <a:prstGeom prst="rect">
            <a:avLst/>
          </a:prstGeom>
        </p:spPr>
        <p:txBody>
          <a:bodyPr/>
          <a:lstStyle/>
          <a:p>
            <a:pPr lvl="0" defTabSz="784225">
              <a:defRPr sz="1800">
                <a:solidFill>
                  <a:srgbClr val="000000"/>
                </a:solidFill>
              </a:defRPr>
            </a:pPr>
            <a:r>
              <a:rPr sz="5320">
                <a:solidFill>
                  <a:srgbClr val="5E5E5E"/>
                </a:solidFill>
              </a:rPr>
              <a:t>La frenologia</a:t>
            </a:r>
          </a:p>
          <a:p>
            <a:pPr lvl="0" defTabSz="784225">
              <a:defRPr sz="1800">
                <a:solidFill>
                  <a:srgbClr val="000000"/>
                </a:solidFill>
              </a:defRPr>
            </a:pPr>
            <a:endParaRPr sz="5320">
              <a:solidFill>
                <a:srgbClr val="5E5E5E"/>
              </a:solidFill>
            </a:endParaRPr>
          </a:p>
          <a:p>
            <a:pPr lvl="0" algn="just" defTabSz="784225">
              <a:defRPr sz="1800">
                <a:solidFill>
                  <a:srgbClr val="000000"/>
                </a:solidFill>
              </a:defRPr>
            </a:pPr>
            <a:r>
              <a:rPr sz="5320"/>
              <a:t>Gall nel XIX secolo sostenne che il cervello fosse costituito da trentacinque aree cerebrali che svolgevano specifiche funzioni: LOCALIZZAZIONISMO. Non disponeva di moderne metodologie di indagine e fondava la sua ricerca sull’osservazione e misurazione della superficie esterna.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Immagine 63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741400" y="3924300"/>
            <a:ext cx="8379502" cy="8178800"/>
          </a:xfrm>
          <a:prstGeom prst="rect">
            <a:avLst/>
          </a:prstGeom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65" name="Shape 65"/>
          <p:cNvSpPr>
            <a:spLocks noGrp="1"/>
          </p:cNvSpPr>
          <p:nvPr>
            <p:ph type="title"/>
          </p:nvPr>
        </p:nvSpPr>
        <p:spPr>
          <a:xfrm>
            <a:off x="665294" y="1241376"/>
            <a:ext cx="21437600" cy="23504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 dirty="0" err="1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Olismo</a:t>
            </a:r>
            <a:endParaRPr sz="10800" dirty="0">
              <a:solidFill>
                <a:srgbClr val="767367"/>
              </a:solidFill>
              <a:effectLst>
                <a:outerShdw blurRad="63500" dist="12700" dir="5400000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6" name="Shape 66"/>
          <p:cNvSpPr>
            <a:spLocks noGrp="1"/>
          </p:cNvSpPr>
          <p:nvPr>
            <p:ph type="body" idx="1"/>
          </p:nvPr>
        </p:nvSpPr>
        <p:spPr>
          <a:xfrm>
            <a:off x="670720" y="4193704"/>
            <a:ext cx="10646792" cy="5439072"/>
          </a:xfrm>
          <a:prstGeom prst="rect">
            <a:avLst/>
          </a:prstGeom>
        </p:spPr>
        <p:txBody>
          <a:bodyPr>
            <a:normAutofit/>
          </a:bodyPr>
          <a:lstStyle>
            <a:lvl1pPr algn="just">
              <a:buBlip>
                <a:blip r:embed="rId3"/>
              </a:buBlip>
              <a:defRPr sz="4700"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4700" dirty="0" err="1"/>
              <a:t>Flourens</a:t>
            </a:r>
            <a:r>
              <a:rPr sz="4700" dirty="0"/>
              <a:t> grazie </a:t>
            </a:r>
            <a:r>
              <a:rPr sz="4700" dirty="0" err="1"/>
              <a:t>agli</a:t>
            </a:r>
            <a:r>
              <a:rPr sz="4700" dirty="0"/>
              <a:t> </a:t>
            </a:r>
            <a:r>
              <a:rPr sz="4700" dirty="0" err="1"/>
              <a:t>studi</a:t>
            </a:r>
            <a:r>
              <a:rPr sz="4700" dirty="0"/>
              <a:t> </a:t>
            </a:r>
            <a:r>
              <a:rPr sz="4700" dirty="0" err="1"/>
              <a:t>sulle</a:t>
            </a:r>
            <a:r>
              <a:rPr sz="4700" dirty="0"/>
              <a:t> </a:t>
            </a:r>
            <a:r>
              <a:rPr sz="4700" dirty="0" err="1"/>
              <a:t>lesioni</a:t>
            </a:r>
            <a:r>
              <a:rPr sz="4700" dirty="0"/>
              <a:t> </a:t>
            </a:r>
            <a:r>
              <a:rPr sz="4700" dirty="0" err="1"/>
              <a:t>cerebrali</a:t>
            </a:r>
            <a:r>
              <a:rPr sz="4700" dirty="0"/>
              <a:t> </a:t>
            </a:r>
            <a:r>
              <a:rPr sz="4700" dirty="0" err="1"/>
              <a:t>provocate</a:t>
            </a:r>
            <a:r>
              <a:rPr sz="4700" dirty="0"/>
              <a:t> </a:t>
            </a:r>
            <a:r>
              <a:rPr sz="4700" dirty="0" err="1"/>
              <a:t>sugli</a:t>
            </a:r>
            <a:r>
              <a:rPr sz="4700" dirty="0"/>
              <a:t> </a:t>
            </a:r>
            <a:r>
              <a:rPr sz="4700" dirty="0" err="1"/>
              <a:t>uccelli</a:t>
            </a:r>
            <a:r>
              <a:rPr sz="4700" dirty="0"/>
              <a:t> </a:t>
            </a:r>
            <a:r>
              <a:rPr sz="4700" dirty="0" err="1"/>
              <a:t>contrappose</a:t>
            </a:r>
            <a:r>
              <a:rPr sz="4700" dirty="0"/>
              <a:t> la </a:t>
            </a:r>
            <a:r>
              <a:rPr sz="4700" dirty="0" err="1"/>
              <a:t>frenologia</a:t>
            </a:r>
            <a:r>
              <a:rPr sz="4700" dirty="0"/>
              <a:t>, </a:t>
            </a:r>
            <a:r>
              <a:rPr sz="4700" dirty="0" err="1"/>
              <a:t>infatti</a:t>
            </a:r>
            <a:r>
              <a:rPr sz="4700" dirty="0"/>
              <a:t> la </a:t>
            </a:r>
            <a:r>
              <a:rPr sz="4700" dirty="0" err="1"/>
              <a:t>lesione</a:t>
            </a:r>
            <a:r>
              <a:rPr sz="4700" dirty="0"/>
              <a:t> non </a:t>
            </a:r>
            <a:r>
              <a:rPr sz="4700" dirty="0" err="1"/>
              <a:t>provocava</a:t>
            </a:r>
            <a:r>
              <a:rPr sz="4700" dirty="0"/>
              <a:t> la </a:t>
            </a:r>
            <a:r>
              <a:rPr sz="4700" dirty="0" err="1"/>
              <a:t>perdita</a:t>
            </a:r>
            <a:r>
              <a:rPr sz="4700" dirty="0"/>
              <a:t> di </a:t>
            </a:r>
            <a:r>
              <a:rPr sz="4700" dirty="0" err="1"/>
              <a:t>specifiche</a:t>
            </a:r>
            <a:r>
              <a:rPr sz="4700" dirty="0"/>
              <a:t> </a:t>
            </a:r>
            <a:r>
              <a:rPr sz="4700" dirty="0" err="1"/>
              <a:t>funzioni</a:t>
            </a:r>
            <a:r>
              <a:rPr sz="4700" dirty="0"/>
              <a:t> e </a:t>
            </a:r>
            <a:r>
              <a:rPr sz="4700" dirty="0" err="1"/>
              <a:t>spesso</a:t>
            </a:r>
            <a:r>
              <a:rPr sz="4700" dirty="0"/>
              <a:t> </a:t>
            </a:r>
            <a:r>
              <a:rPr sz="4700" dirty="0" err="1"/>
              <a:t>venivano</a:t>
            </a:r>
            <a:r>
              <a:rPr sz="4700" dirty="0"/>
              <a:t> recuperate. Secondo </a:t>
            </a:r>
            <a:r>
              <a:rPr sz="4700" dirty="0" err="1"/>
              <a:t>l’OLISMO</a:t>
            </a:r>
            <a:r>
              <a:rPr sz="4700" dirty="0"/>
              <a:t> le </a:t>
            </a:r>
            <a:r>
              <a:rPr sz="4700" dirty="0" err="1"/>
              <a:t>funzioni</a:t>
            </a:r>
            <a:r>
              <a:rPr sz="4700" dirty="0"/>
              <a:t> </a:t>
            </a:r>
            <a:r>
              <a:rPr sz="4700" dirty="0" err="1"/>
              <a:t>vengono</a:t>
            </a:r>
            <a:r>
              <a:rPr sz="4700" dirty="0"/>
              <a:t> </a:t>
            </a:r>
            <a:r>
              <a:rPr sz="4700" dirty="0" err="1"/>
              <a:t>svolte</a:t>
            </a:r>
            <a:r>
              <a:rPr sz="4700" dirty="0"/>
              <a:t> da diverse </a:t>
            </a:r>
            <a:r>
              <a:rPr sz="4700" dirty="0" err="1"/>
              <a:t>aree</a:t>
            </a:r>
            <a:r>
              <a:rPr sz="4700" dirty="0"/>
              <a:t>.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Immagine 67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65212" y="2040829"/>
            <a:ext cx="12270697" cy="9074072"/>
          </a:xfrm>
          <a:prstGeom prst="rect">
            <a:avLst/>
          </a:prstGeom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69" name="Shape 69"/>
          <p:cNvSpPr>
            <a:spLocks noGrp="1"/>
          </p:cNvSpPr>
          <p:nvPr>
            <p:ph type="body" idx="1"/>
          </p:nvPr>
        </p:nvSpPr>
        <p:spPr>
          <a:xfrm>
            <a:off x="1473200" y="7467600"/>
            <a:ext cx="8702576" cy="2032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5600" dirty="0"/>
              <a:t>BROCA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Immagine 70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10326" y="1041839"/>
            <a:ext cx="12906890" cy="12101605"/>
          </a:xfrm>
          <a:prstGeom prst="rect">
            <a:avLst/>
          </a:prstGeom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72" name="Shape 72"/>
          <p:cNvSpPr>
            <a:spLocks noGrp="1"/>
          </p:cNvSpPr>
          <p:nvPr>
            <p:ph type="body" idx="1"/>
          </p:nvPr>
        </p:nvSpPr>
        <p:spPr>
          <a:xfrm>
            <a:off x="1750840" y="6076641"/>
            <a:ext cx="8414544" cy="2032000"/>
          </a:xfrm>
          <a:prstGeom prst="rect">
            <a:avLst/>
          </a:prstGeom>
        </p:spPr>
        <p:txBody>
          <a:bodyPr/>
          <a:lstStyle>
            <a:lvl1pPr>
              <a:buBlip>
                <a:blip r:embed="rId3"/>
              </a:buBlip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 dirty="0" err="1"/>
              <a:t>Modello</a:t>
            </a:r>
            <a:r>
              <a:rPr sz="4200" dirty="0"/>
              <a:t> </a:t>
            </a:r>
            <a:r>
              <a:rPr sz="4200" dirty="0" err="1"/>
              <a:t>neuroanatomico</a:t>
            </a:r>
            <a:r>
              <a:rPr sz="4200" dirty="0"/>
              <a:t> del </a:t>
            </a:r>
            <a:r>
              <a:rPr sz="4200" dirty="0" err="1"/>
              <a:t>linguaggio</a:t>
            </a:r>
            <a:endParaRPr sz="42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/>
          </p:cNvSpPr>
          <p:nvPr>
            <p:ph type="title"/>
          </p:nvPr>
        </p:nvSpPr>
        <p:spPr>
          <a:xfrm>
            <a:off x="1102768" y="809328"/>
            <a:ext cx="21437600" cy="227848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AFASIA DI BROCA E WERNICKE</a:t>
            </a:r>
          </a:p>
        </p:txBody>
      </p:sp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0" y="2875195"/>
            <a:ext cx="23519662" cy="10840805"/>
          </a:xfrm>
          <a:prstGeom prst="rect">
            <a:avLst/>
          </a:prstGeom>
        </p:spPr>
        <p:txBody>
          <a:bodyPr/>
          <a:lstStyle/>
          <a:p>
            <a:pPr marL="294894" lvl="0" indent="-294894" algn="just" defTabSz="393192">
              <a:spcBef>
                <a:spcPts val="800"/>
              </a:spcBef>
              <a:buClr>
                <a:srgbClr val="EB3D9F"/>
              </a:buClr>
              <a:buSzPct val="80000"/>
              <a:buChar char="•"/>
              <a:defRPr sz="1800">
                <a:solidFill>
                  <a:srgbClr val="000000"/>
                </a:solidFill>
              </a:defRPr>
            </a:pP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Patologia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natura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cerebrale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determinata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da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danni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organici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provocati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da cause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differenti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(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eventi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traumatici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o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improvvisa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interruzione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dell’afflusso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sanguigno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al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cervello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o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tumori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)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che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determinano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l’interruzione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dei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circuiti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neurali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preposti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al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funzionamento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delle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aree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del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linguaggio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nell’emisfero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sinistro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.</a:t>
            </a:r>
          </a:p>
          <a:p>
            <a:pPr marL="294894" lvl="0" indent="-294894" algn="just" defTabSz="393192">
              <a:spcBef>
                <a:spcPts val="800"/>
              </a:spcBef>
              <a:buClr>
                <a:srgbClr val="EB3D9F"/>
              </a:buClr>
              <a:buSzPct val="80000"/>
              <a:buChar char="•"/>
              <a:defRPr sz="1800">
                <a:solidFill>
                  <a:srgbClr val="000000"/>
                </a:solidFill>
              </a:defRPr>
            </a:pPr>
            <a:endParaRPr sz="2924" dirty="0">
              <a:latin typeface="Trebuchet MS"/>
              <a:ea typeface="Trebuchet MS"/>
              <a:cs typeface="Trebuchet MS"/>
              <a:sym typeface="Trebuchet MS"/>
            </a:endParaRPr>
          </a:p>
          <a:p>
            <a:pPr marL="294894" lvl="0" indent="-294894" algn="just" defTabSz="393192">
              <a:spcBef>
                <a:spcPts val="800"/>
              </a:spcBef>
              <a:buClr>
                <a:srgbClr val="EB3D9F"/>
              </a:buClr>
              <a:buSzPct val="80000"/>
              <a:buChar char="•"/>
              <a:defRPr sz="1800">
                <a:solidFill>
                  <a:srgbClr val="000000"/>
                </a:solidFill>
              </a:defRPr>
            </a:pP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AFASIA DI BROCA</a:t>
            </a:r>
            <a:r>
              <a:rPr sz="2924" dirty="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</a:p>
          <a:p>
            <a:pPr marL="294894" lvl="0" indent="-294894" algn="just" defTabSz="393192">
              <a:spcBef>
                <a:spcPts val="800"/>
              </a:spcBef>
              <a:buClr>
                <a:srgbClr val="EB3D9F"/>
              </a:buClr>
              <a:buSzPct val="80000"/>
              <a:buChar char="•"/>
              <a:defRPr sz="1800">
                <a:solidFill>
                  <a:srgbClr val="000000"/>
                </a:solidFill>
              </a:defRPr>
            </a:pP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L'area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colpita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è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il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giro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frontale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anteriore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sinistro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e le zone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immediatamente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circostanti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(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Aree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44 e 45 di BA).</a:t>
            </a:r>
          </a:p>
          <a:p>
            <a:pPr marL="0" lvl="0" indent="0" algn="just" defTabSz="393192">
              <a:lnSpc>
                <a:spcPct val="90000"/>
              </a:lnSpc>
              <a:spcBef>
                <a:spcPts val="800"/>
              </a:spcBef>
              <a:buClr>
                <a:srgbClr val="EB3D9F"/>
              </a:buClr>
              <a:buSzTx/>
              <a:buFont typeface="Wingdings 3"/>
              <a:buNone/>
              <a:defRPr sz="1800">
                <a:solidFill>
                  <a:srgbClr val="000000"/>
                </a:solidFill>
              </a:defRPr>
            </a:pP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I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soggetti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mostrano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difficoltà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articolatorie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alterazione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delle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capacità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ripetizione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lentezza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e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scarsezza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eloquio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tendenza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all’appiattimento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prosodico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forme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agrammatismo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stereotipia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talvolta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difficoltà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scrittura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.</a:t>
            </a:r>
          </a:p>
          <a:p>
            <a:pPr marL="0" lvl="0" indent="0" algn="just" defTabSz="393192">
              <a:lnSpc>
                <a:spcPct val="90000"/>
              </a:lnSpc>
              <a:spcBef>
                <a:spcPts val="800"/>
              </a:spcBef>
              <a:buClr>
                <a:srgbClr val="EB3D9F"/>
              </a:buClr>
              <a:buSzTx/>
              <a:buFont typeface="Wingdings 3"/>
              <a:buNone/>
              <a:defRPr sz="1800">
                <a:solidFill>
                  <a:srgbClr val="000000"/>
                </a:solidFill>
              </a:defRPr>
            </a:pP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Il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linguaggio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presenta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una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riduzione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quantitativa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del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lessico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soprattutto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quello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grammaticale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, con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scomparsa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articoli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preposizioni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desinenze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e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terminazioni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genere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e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numero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mentre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il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lessico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nominale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e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verbale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è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tendenzialmente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conservato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. Secondo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il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modello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standard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l’afasico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Broca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conserverebbe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la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comprensione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. </a:t>
            </a:r>
          </a:p>
          <a:p>
            <a:pPr marL="0" lvl="0" indent="0" algn="just" defTabSz="393192">
              <a:lnSpc>
                <a:spcPct val="90000"/>
              </a:lnSpc>
              <a:spcBef>
                <a:spcPts val="800"/>
              </a:spcBef>
              <a:buClr>
                <a:srgbClr val="EB3D9F"/>
              </a:buClr>
              <a:buSzTx/>
              <a:buFont typeface="Wingdings 3"/>
              <a:buNone/>
              <a:defRPr sz="1800">
                <a:solidFill>
                  <a:srgbClr val="000000"/>
                </a:solidFill>
              </a:defRPr>
            </a:pP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Il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soggetto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ha 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coscienza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del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proprio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stato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difficoltà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. </a:t>
            </a:r>
          </a:p>
          <a:p>
            <a:pPr marL="0" lvl="0" indent="0" defTabSz="393192">
              <a:lnSpc>
                <a:spcPct val="90000"/>
              </a:lnSpc>
              <a:spcBef>
                <a:spcPts val="800"/>
              </a:spcBef>
              <a:buClr>
                <a:srgbClr val="EB3D9F"/>
              </a:buClr>
              <a:buSzTx/>
              <a:buFont typeface="Wingdings 3"/>
              <a:buNone/>
              <a:defRPr sz="1800">
                <a:solidFill>
                  <a:srgbClr val="000000"/>
                </a:solidFill>
              </a:defRPr>
            </a:pPr>
            <a:endParaRPr sz="2924" dirty="0"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defTabSz="393192">
              <a:lnSpc>
                <a:spcPct val="90000"/>
              </a:lnSpc>
              <a:spcBef>
                <a:spcPts val="800"/>
              </a:spcBef>
              <a:buClr>
                <a:srgbClr val="EB3D9F"/>
              </a:buClr>
              <a:buSzTx/>
              <a:buFont typeface="Wingdings 3"/>
              <a:buNone/>
              <a:defRPr sz="1800">
                <a:solidFill>
                  <a:srgbClr val="000000"/>
                </a:solidFill>
              </a:defRPr>
            </a:pP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AFASIA DI WERNICKE </a:t>
            </a:r>
          </a:p>
          <a:p>
            <a:pPr marL="294894" lvl="0" indent="-294894" algn="just" defTabSz="393192">
              <a:spcBef>
                <a:spcPts val="8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L'area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colpita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è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il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giro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angolare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posteriore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sinistro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sino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al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giro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temporale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medio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(22, 42, 41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delle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aree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di BA)</a:t>
            </a:r>
          </a:p>
          <a:p>
            <a:pPr marL="294894" lvl="0" indent="-294894" algn="just" defTabSz="393192">
              <a:spcBef>
                <a:spcPts val="8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L’eloquio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è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fluente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e la 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prosodia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intatta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, se non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accentuata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. </a:t>
            </a:r>
          </a:p>
          <a:p>
            <a:pPr marL="294894" lvl="0" indent="-294894" algn="just" defTabSz="393192">
              <a:spcBef>
                <a:spcPts val="8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I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discorsi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presentano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una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semantica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spesso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alterata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produzione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paralogismi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e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neologismi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verbigerazione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che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porta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a volte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alla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cosiddetta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«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insalata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di parole»,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consequenzialità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logica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ridotta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al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minimo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(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possibile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analogia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con i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discorsi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dei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soggetti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schizofrenici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). Secondo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il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modello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standard la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comprensione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è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compromessa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.</a:t>
            </a:r>
          </a:p>
          <a:p>
            <a:pPr marL="294894" lvl="0" indent="-294894" algn="just" defTabSz="393192">
              <a:spcBef>
                <a:spcPts val="8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I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pazienti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spesso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, non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si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rendono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conto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delle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loro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24" dirty="0" err="1">
                <a:latin typeface="Trebuchet MS"/>
                <a:ea typeface="Trebuchet MS"/>
                <a:cs typeface="Trebuchet MS"/>
                <a:sym typeface="Trebuchet MS"/>
              </a:rPr>
              <a:t>alterazioni</a:t>
            </a:r>
            <a:r>
              <a:rPr sz="2924" dirty="0">
                <a:latin typeface="Trebuchet MS"/>
                <a:ea typeface="Trebuchet MS"/>
                <a:cs typeface="Trebuchet MS"/>
                <a:sym typeface="Trebuchet MS"/>
              </a:rPr>
              <a:t>.</a:t>
            </a:r>
          </a:p>
          <a:p>
            <a:pPr marL="0" lvl="0" indent="0" defTabSz="393192">
              <a:lnSpc>
                <a:spcPct val="90000"/>
              </a:lnSpc>
              <a:spcBef>
                <a:spcPts val="800"/>
              </a:spcBef>
              <a:buClr>
                <a:srgbClr val="EB3D9F"/>
              </a:buClr>
              <a:buSzTx/>
              <a:buFont typeface="Wingdings 3"/>
              <a:buNone/>
              <a:defRPr sz="1800">
                <a:solidFill>
                  <a:srgbClr val="000000"/>
                </a:solidFill>
              </a:defRPr>
            </a:pPr>
            <a:endParaRPr sz="2924" dirty="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>
            <a:spLocks noGrp="1"/>
          </p:cNvSpPr>
          <p:nvPr>
            <p:ph type="title"/>
          </p:nvPr>
        </p:nvSpPr>
        <p:spPr>
          <a:xfrm>
            <a:off x="670720" y="1241376"/>
            <a:ext cx="21437600" cy="1054348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AFASIA DI CONDUZIONE E GLOBALE</a:t>
            </a:r>
          </a:p>
        </p:txBody>
      </p:sp>
      <p:sp>
        <p:nvSpPr>
          <p:cNvPr id="78" name="Shape 78"/>
          <p:cNvSpPr>
            <a:spLocks noGrp="1"/>
          </p:cNvSpPr>
          <p:nvPr>
            <p:ph type="body" idx="1"/>
          </p:nvPr>
        </p:nvSpPr>
        <p:spPr>
          <a:xfrm>
            <a:off x="886744" y="2177480"/>
            <a:ext cx="21170352" cy="1036915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12039" lvl="0" indent="-312039" algn="just" defTabSz="416052">
              <a:spcBef>
                <a:spcPts val="9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AFASIA DI CONDUZIONE</a:t>
            </a:r>
          </a:p>
          <a:p>
            <a:pPr marL="312039" lvl="0" indent="-312039" algn="just" defTabSz="416052">
              <a:spcBef>
                <a:spcPts val="9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Il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modello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standard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individua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nel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fascicolo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arcuato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il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danno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, ma le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lesioni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riguardano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più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il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giro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temporale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superiore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e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il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lobo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parietale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inferiore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e zone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limitrofe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(39, 40, 41, 42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delle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aree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Brodmann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), a volte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sovrapponendosi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con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l’area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di Wernicke </a:t>
            </a:r>
          </a:p>
          <a:p>
            <a:pPr marL="312039" lvl="0" indent="-312039" algn="just" defTabSz="416052">
              <a:spcBef>
                <a:spcPts val="9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L'eloquio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è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fluente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ma con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qualche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difficoltà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articolatoria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interruzioni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frequenti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esitazioni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correzioni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e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ritorni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indietro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incapacità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ripetere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e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nominare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illustrazioni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o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oggetti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.</a:t>
            </a:r>
          </a:p>
          <a:p>
            <a:pPr marL="312039" lvl="0" indent="-312039" algn="just" defTabSz="416052">
              <a:spcBef>
                <a:spcPts val="9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La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comprensione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sembra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abbastanza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intatta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.</a:t>
            </a:r>
          </a:p>
          <a:p>
            <a:pPr marL="312039" lvl="0" indent="-312039" algn="l" defTabSz="416052">
              <a:spcBef>
                <a:spcPts val="9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La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consapevolezza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varia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a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seconda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dell’estensione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del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danno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cerebrale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.</a:t>
            </a:r>
            <a:endParaRPr sz="2184" dirty="0">
              <a:latin typeface="Trebuchet MS"/>
              <a:ea typeface="Trebuchet MS"/>
              <a:cs typeface="Trebuchet MS"/>
              <a:sym typeface="Trebuchet MS"/>
            </a:endParaRPr>
          </a:p>
          <a:p>
            <a:pPr marL="312039" lvl="0" indent="-312039" defTabSz="416052">
              <a:spcBef>
                <a:spcPts val="9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endParaRPr sz="2184" dirty="0">
              <a:latin typeface="Trebuchet MS"/>
              <a:ea typeface="Trebuchet MS"/>
              <a:cs typeface="Trebuchet MS"/>
              <a:sym typeface="Trebuchet MS"/>
            </a:endParaRPr>
          </a:p>
          <a:p>
            <a:pPr marL="312039" lvl="0" indent="-312039" defTabSz="416052">
              <a:spcBef>
                <a:spcPts val="9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endParaRPr sz="2184" dirty="0">
              <a:latin typeface="Trebuchet MS"/>
              <a:ea typeface="Trebuchet MS"/>
              <a:cs typeface="Trebuchet MS"/>
              <a:sym typeface="Trebuchet MS"/>
            </a:endParaRPr>
          </a:p>
          <a:p>
            <a:pPr marL="312039" lvl="0" indent="-312039" algn="l" defTabSz="416052">
              <a:spcBef>
                <a:spcPts val="9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AFASIA GLOBALE</a:t>
            </a:r>
            <a:r>
              <a:rPr sz="2912" dirty="0">
                <a:solidFill>
                  <a:srgbClr val="404040"/>
                </a:solidFill>
                <a:latin typeface="Trebuchet MS"/>
                <a:ea typeface="Trebuchet MS"/>
                <a:cs typeface="Trebuchet MS"/>
                <a:sym typeface="Trebuchet MS"/>
              </a:rPr>
              <a:t> </a:t>
            </a:r>
          </a:p>
          <a:p>
            <a:pPr marL="312039" lvl="0" indent="-312039" algn="just" defTabSz="416052">
              <a:spcBef>
                <a:spcPts val="9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Le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lesioni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sono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massive e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si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possono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presentare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in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tutte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le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tre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precedenti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aree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spingendosi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sino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all’insula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.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Più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che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in </a:t>
            </a:r>
            <a:r>
              <a:rPr sz="2912" dirty="0" err="1" smtClean="0">
                <a:latin typeface="Trebuchet MS"/>
                <a:ea typeface="Trebuchet MS"/>
                <a:cs typeface="Trebuchet MS"/>
                <a:sym typeface="Trebuchet MS"/>
              </a:rPr>
              <a:t>tutti</a:t>
            </a:r>
            <a:r>
              <a:rPr lang="it-IT"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 smtClean="0">
                <a:latin typeface="Trebuchet MS"/>
                <a:ea typeface="Trebuchet MS"/>
                <a:cs typeface="Trebuchet MS"/>
                <a:sym typeface="Trebuchet MS"/>
              </a:rPr>
              <a:t>gli</a:t>
            </a:r>
            <a:r>
              <a:rPr sz="2912" dirty="0" smtClean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altri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casi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si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manifestano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anche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paresi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facciali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e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degli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arti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.</a:t>
            </a:r>
          </a:p>
          <a:p>
            <a:pPr marL="312039" lvl="0" indent="-312039" algn="just" defTabSz="416052">
              <a:spcBef>
                <a:spcPts val="9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Perdita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pressoché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totale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della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parola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e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della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scrittura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. </a:t>
            </a:r>
          </a:p>
          <a:p>
            <a:pPr marL="312039" lvl="0" indent="-312039" algn="just" defTabSz="416052">
              <a:spcBef>
                <a:spcPts val="9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Conservazione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qualche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articolazione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in forma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seriale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(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contare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elencare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i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mesi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dell’anno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ecc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.) o cantata.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Possono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sopravvivere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stereotipie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verbali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. La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comprensione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è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fortemente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compromessa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.</a:t>
            </a:r>
          </a:p>
          <a:p>
            <a:pPr marL="312039" lvl="0" indent="-312039" algn="just" defTabSz="416052">
              <a:spcBef>
                <a:spcPts val="9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2912" b="1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La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consapevolezza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varia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a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seconda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dell’estensione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del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danno</a:t>
            </a:r>
            <a:r>
              <a:rPr sz="2912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2912" dirty="0" err="1">
                <a:latin typeface="Trebuchet MS"/>
                <a:ea typeface="Trebuchet MS"/>
                <a:cs typeface="Trebuchet MS"/>
                <a:sym typeface="Trebuchet MS"/>
              </a:rPr>
              <a:t>cerebrale</a:t>
            </a:r>
            <a:endParaRPr sz="2912" dirty="0"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Immagine 79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203291" y="2230404"/>
            <a:ext cx="11795120" cy="10575779"/>
          </a:xfrm>
          <a:prstGeom prst="rect">
            <a:avLst/>
          </a:prstGeom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81" name="Shape 81"/>
          <p:cNvSpPr>
            <a:spLocks noGrp="1"/>
          </p:cNvSpPr>
          <p:nvPr>
            <p:ph type="title"/>
          </p:nvPr>
        </p:nvSpPr>
        <p:spPr>
          <a:xfrm>
            <a:off x="1473200" y="2120900"/>
            <a:ext cx="8702576" cy="1496740"/>
          </a:xfrm>
          <a:prstGeom prst="rect">
            <a:avLst/>
          </a:prstGeom>
        </p:spPr>
        <p:txBody>
          <a:bodyPr/>
          <a:lstStyle/>
          <a:p>
            <a:pPr lvl="0" algn="l" defTabSz="457200">
              <a:defRPr sz="1800">
                <a:solidFill>
                  <a:srgbClr val="000000"/>
                </a:solidFill>
                <a:effectLst/>
              </a:defRPr>
            </a:pPr>
            <a:r>
              <a:rPr sz="4900" dirty="0" err="1">
                <a:effectLst>
                  <a:outerShdw blurRad="38100" dist="381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Modello</a:t>
            </a:r>
            <a:r>
              <a:rPr sz="4900" dirty="0">
                <a:effectLst>
                  <a:outerShdw blurRad="38100" dist="381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 </a:t>
            </a:r>
            <a:br>
              <a:rPr sz="4900" dirty="0">
                <a:effectLst>
                  <a:outerShdw blurRad="38100" dist="381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</a:br>
            <a:r>
              <a:rPr sz="4900" dirty="0">
                <a:effectLst>
                  <a:outerShdw blurRad="38100" dist="381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Wernicke-</a:t>
            </a:r>
            <a:r>
              <a:rPr sz="4900" dirty="0" err="1">
                <a:effectLst>
                  <a:outerShdw blurRad="38100" dist="38100" dir="2700000" rotWithShape="0">
                    <a:srgbClr val="000000"/>
                  </a:outerShdw>
                </a:effectLst>
                <a:latin typeface="Arial"/>
                <a:ea typeface="Arial"/>
                <a:cs typeface="Arial"/>
                <a:sym typeface="Arial"/>
              </a:rPr>
              <a:t>Geschwind</a:t>
            </a:r>
            <a:endParaRPr sz="4900" dirty="0">
              <a:effectLst>
                <a:outerShdw blurRad="38100" dist="38100" dir="2700000" rotWithShape="0">
                  <a:srgbClr val="000000"/>
                </a:outerShdw>
              </a:effectLs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" name="Shape 82"/>
          <p:cNvSpPr>
            <a:spLocks noGrp="1"/>
          </p:cNvSpPr>
          <p:nvPr>
            <p:ph type="body" idx="1"/>
          </p:nvPr>
        </p:nvSpPr>
        <p:spPr>
          <a:xfrm>
            <a:off x="1473200" y="3689648"/>
            <a:ext cx="9782696" cy="580995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0" indent="0" algn="just" defTabSz="914400">
              <a:spcBef>
                <a:spcPts val="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Corteccia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uditiva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primaria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 ( BA  41/42), area di Wernicke, </a:t>
            </a: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fascicolo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arcuato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, area di </a:t>
            </a: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Broca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corteccia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motoria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 (BA 4).(</a:t>
            </a: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Stimoli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uditivi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)</a:t>
            </a:r>
          </a:p>
          <a:p>
            <a:pPr marL="0" lvl="0" indent="0" algn="just" defTabSz="914400">
              <a:spcBef>
                <a:spcPts val="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Corteccia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visiva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primaria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 (BA17), </a:t>
            </a: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associativa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 (BA18/19), lobo </a:t>
            </a: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parietale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inferiore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 (BA39), area di Wernicke. (</a:t>
            </a: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Stimolo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4300" dirty="0" err="1">
                <a:latin typeface="Trebuchet MS"/>
                <a:ea typeface="Trebuchet MS"/>
                <a:cs typeface="Trebuchet MS"/>
                <a:sym typeface="Trebuchet MS"/>
              </a:rPr>
              <a:t>visivo</a:t>
            </a:r>
            <a:r>
              <a:rPr sz="4300" dirty="0">
                <a:latin typeface="Trebuchet MS"/>
                <a:ea typeface="Trebuchet MS"/>
                <a:cs typeface="Trebuchet MS"/>
                <a:sym typeface="Trebuchet MS"/>
              </a:rPr>
              <a:t>)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Immagine 83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594232" y="2221526"/>
            <a:ext cx="10676335" cy="8682605"/>
          </a:xfrm>
          <a:prstGeom prst="rect">
            <a:avLst/>
          </a:prstGeom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85" name="Shape 85"/>
          <p:cNvSpPr>
            <a:spLocks noGrp="1"/>
          </p:cNvSpPr>
          <p:nvPr>
            <p:ph type="body" idx="1"/>
          </p:nvPr>
        </p:nvSpPr>
        <p:spPr>
          <a:xfrm>
            <a:off x="1239188" y="2844800"/>
            <a:ext cx="10261601" cy="80264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lvl="0" indent="0" algn="l" defTabSz="457200">
              <a:spcBef>
                <a:spcPts val="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Le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osservazioni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Broca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:</a:t>
            </a:r>
            <a:br>
              <a:rPr sz="3200" dirty="0"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-diverse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sono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le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regioni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coinvolte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con un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punto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focale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nella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porzione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posteriore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del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giro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frontale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medio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,</a:t>
            </a:r>
            <a:br>
              <a:rPr sz="3200" dirty="0"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-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venivano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coinvolte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anche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strutture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sottocorticali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,</a:t>
            </a:r>
            <a:br>
              <a:rPr sz="3200" dirty="0">
                <a:latin typeface="Trebuchet MS"/>
                <a:ea typeface="Trebuchet MS"/>
                <a:cs typeface="Trebuchet MS"/>
                <a:sym typeface="Trebuchet MS"/>
              </a:rPr>
            </a:b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-era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difficile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separare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nettamente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un deficit di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produzione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e di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comprensione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.</a:t>
            </a:r>
          </a:p>
          <a:p>
            <a:pPr marL="0" lvl="0" indent="0" defTabSz="457200">
              <a:spcBef>
                <a:spcPts val="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endParaRPr sz="3200" dirty="0">
              <a:latin typeface="Trebuchet MS"/>
              <a:ea typeface="Trebuchet MS"/>
              <a:cs typeface="Trebuchet MS"/>
              <a:sym typeface="Trebuchet MS"/>
            </a:endParaRPr>
          </a:p>
          <a:p>
            <a:pPr marL="342900" lvl="0" indent="-342900" algn="just" defTabSz="457200">
              <a:spcBef>
                <a:spcPts val="10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È molto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raro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rintracciare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una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forma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pura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una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lesione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ad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una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singola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area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linguistica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,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dunque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è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complicato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stabilire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in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maniera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certa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la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corrispondenza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tra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alterazioni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funzionali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e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aree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lese.</a:t>
            </a:r>
          </a:p>
          <a:p>
            <a:pPr marL="342900" lvl="0" indent="-342900" algn="just" defTabSz="457200">
              <a:spcBef>
                <a:spcPts val="10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La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rimozione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delle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aree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del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linguaggio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non produce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effetti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duraturi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e i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soggetti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recuperano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le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funzioni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. </a:t>
            </a:r>
          </a:p>
          <a:p>
            <a:pPr marL="342900" lvl="0" indent="-342900" algn="just" defTabSz="457200">
              <a:spcBef>
                <a:spcPts val="1000"/>
              </a:spcBef>
              <a:buClr>
                <a:srgbClr val="EB3D9F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Il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danno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corticale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produce deficit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meno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gravi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rispetto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a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uno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200" dirty="0" err="1">
                <a:latin typeface="Trebuchet MS"/>
                <a:ea typeface="Trebuchet MS"/>
                <a:cs typeface="Trebuchet MS"/>
                <a:sym typeface="Trebuchet MS"/>
              </a:rPr>
              <a:t>sottocorticale</a:t>
            </a:r>
            <a:r>
              <a:rPr sz="3200" dirty="0">
                <a:latin typeface="Trebuchet MS"/>
                <a:ea typeface="Trebuchet MS"/>
                <a:cs typeface="Trebuchet MS"/>
                <a:sym typeface="Trebuchet MS"/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Immagine 86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72184" y="1288181"/>
            <a:ext cx="12246928" cy="11953408"/>
          </a:xfrm>
          <a:prstGeom prst="rect">
            <a:avLst/>
          </a:prstGeom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88" name="Shape 88"/>
          <p:cNvSpPr>
            <a:spLocks noGrp="1"/>
          </p:cNvSpPr>
          <p:nvPr>
            <p:ph type="body" idx="1"/>
          </p:nvPr>
        </p:nvSpPr>
        <p:spPr>
          <a:xfrm>
            <a:off x="601166" y="4000500"/>
            <a:ext cx="10261601" cy="8026400"/>
          </a:xfrm>
          <a:prstGeom prst="rect">
            <a:avLst/>
          </a:prstGeom>
        </p:spPr>
        <p:txBody>
          <a:bodyPr/>
          <a:lstStyle/>
          <a:p>
            <a:pPr lvl="0" algn="just">
              <a:buBlip>
                <a:blip r:embed="rId3"/>
              </a:buBlip>
              <a:defRPr sz="1800">
                <a:solidFill>
                  <a:srgbClr val="000000"/>
                </a:solidFill>
              </a:defRPr>
            </a:pPr>
            <a:r>
              <a:rPr sz="4200" dirty="0" err="1"/>
              <a:t>Brodmann</a:t>
            </a:r>
            <a:r>
              <a:rPr sz="4200" dirty="0"/>
              <a:t> grazie </a:t>
            </a:r>
            <a:r>
              <a:rPr sz="4200" dirty="0" err="1"/>
              <a:t>alla</a:t>
            </a:r>
            <a:r>
              <a:rPr sz="4200" dirty="0"/>
              <a:t> </a:t>
            </a:r>
            <a:r>
              <a:rPr sz="4200" dirty="0" err="1"/>
              <a:t>colorazione</a:t>
            </a:r>
            <a:r>
              <a:rPr sz="4200" dirty="0"/>
              <a:t> </a:t>
            </a:r>
            <a:r>
              <a:rPr sz="4200" dirty="0" err="1"/>
              <a:t>dei</a:t>
            </a:r>
            <a:r>
              <a:rPr sz="4200" dirty="0"/>
              <a:t> </a:t>
            </a:r>
            <a:r>
              <a:rPr sz="4200" dirty="0" err="1"/>
              <a:t>tessuti</a:t>
            </a:r>
            <a:r>
              <a:rPr sz="4200" dirty="0"/>
              <a:t> (</a:t>
            </a:r>
            <a:r>
              <a:rPr sz="4200" dirty="0" err="1"/>
              <a:t>colorazione</a:t>
            </a:r>
            <a:r>
              <a:rPr sz="4200" dirty="0"/>
              <a:t> di </a:t>
            </a:r>
            <a:r>
              <a:rPr sz="4200" dirty="0" err="1"/>
              <a:t>Nissl</a:t>
            </a:r>
            <a:r>
              <a:rPr sz="4200" dirty="0"/>
              <a:t>) </a:t>
            </a:r>
            <a:r>
              <a:rPr sz="4200" dirty="0" err="1"/>
              <a:t>analizzò</a:t>
            </a:r>
            <a:r>
              <a:rPr sz="4200" dirty="0"/>
              <a:t> </a:t>
            </a:r>
            <a:r>
              <a:rPr sz="4200" dirty="0" err="1"/>
              <a:t>l’organizzazione</a:t>
            </a:r>
            <a:r>
              <a:rPr sz="4200" dirty="0"/>
              <a:t> </a:t>
            </a:r>
            <a:r>
              <a:rPr sz="4200" dirty="0" err="1"/>
              <a:t>cellulare</a:t>
            </a:r>
            <a:r>
              <a:rPr sz="4200" dirty="0"/>
              <a:t> </a:t>
            </a:r>
            <a:r>
              <a:rPr sz="4200" dirty="0" err="1"/>
              <a:t>della</a:t>
            </a:r>
            <a:r>
              <a:rPr sz="4200" dirty="0"/>
              <a:t> </a:t>
            </a:r>
            <a:r>
              <a:rPr sz="4200" dirty="0" err="1"/>
              <a:t>corteccia</a:t>
            </a:r>
            <a:r>
              <a:rPr sz="4200" dirty="0"/>
              <a:t>. Le </a:t>
            </a:r>
            <a:r>
              <a:rPr sz="4200" dirty="0" err="1"/>
              <a:t>differenze</a:t>
            </a:r>
            <a:r>
              <a:rPr sz="4200" dirty="0"/>
              <a:t> </a:t>
            </a:r>
            <a:r>
              <a:rPr sz="4200" dirty="0" err="1"/>
              <a:t>architettoniche</a:t>
            </a:r>
            <a:r>
              <a:rPr sz="4200" dirty="0"/>
              <a:t> (</a:t>
            </a:r>
            <a:r>
              <a:rPr sz="4200" dirty="0" err="1"/>
              <a:t>citoarchitettoniche</a:t>
            </a:r>
            <a:r>
              <a:rPr sz="4200" dirty="0"/>
              <a:t>) </a:t>
            </a:r>
            <a:r>
              <a:rPr sz="4200" dirty="0" err="1"/>
              <a:t>permisero</a:t>
            </a:r>
            <a:r>
              <a:rPr sz="4200" dirty="0"/>
              <a:t> di </a:t>
            </a:r>
            <a:r>
              <a:rPr sz="4200" dirty="0" err="1"/>
              <a:t>individuare</a:t>
            </a:r>
            <a:r>
              <a:rPr sz="4200" dirty="0"/>
              <a:t> 52 </a:t>
            </a:r>
            <a:r>
              <a:rPr sz="4200" dirty="0" err="1"/>
              <a:t>regioni</a:t>
            </a:r>
            <a:r>
              <a:rPr sz="4200" dirty="0"/>
              <a:t>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Immagine 89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506700" y="774700"/>
            <a:ext cx="6972300" cy="4728281"/>
          </a:xfrm>
          <a:prstGeom prst="rect">
            <a:avLst/>
          </a:prstGeom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</p:pic>
      <p:pic>
        <p:nvPicPr>
          <p:cNvPr id="91" name="Immagine 90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506699" y="5994400"/>
            <a:ext cx="6972301" cy="6923900"/>
          </a:xfrm>
          <a:prstGeom prst="rect">
            <a:avLst/>
          </a:prstGeom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92" name="Shape 92"/>
          <p:cNvSpPr>
            <a:spLocks noGrp="1"/>
          </p:cNvSpPr>
          <p:nvPr>
            <p:ph type="body" idx="4294967295"/>
          </p:nvPr>
        </p:nvSpPr>
        <p:spPr>
          <a:xfrm>
            <a:off x="0" y="3138840"/>
            <a:ext cx="13234988" cy="9580210"/>
          </a:xfrm>
          <a:prstGeom prst="rect">
            <a:avLst/>
          </a:prstGeom>
        </p:spPr>
        <p:txBody>
          <a:bodyPr/>
          <a:lstStyle/>
          <a:p>
            <a:pPr lvl="0" algn="ctr">
              <a:spcBef>
                <a:spcPts val="3900"/>
              </a:spcBef>
              <a:buBlip>
                <a:blip r:embed="rId4"/>
              </a:buBlip>
              <a:defRPr sz="1800">
                <a:solidFill>
                  <a:srgbClr val="000000"/>
                </a:solidFill>
              </a:defRPr>
            </a:pPr>
            <a:endParaRPr sz="5000" dirty="0"/>
          </a:p>
          <a:p>
            <a:pPr lvl="0" algn="just">
              <a:spcBef>
                <a:spcPts val="3900"/>
              </a:spcBef>
              <a:buBlip>
                <a:blip r:embed="rId4"/>
              </a:buBlip>
              <a:defRPr sz="1800">
                <a:solidFill>
                  <a:srgbClr val="000000"/>
                </a:solidFill>
              </a:defRPr>
            </a:pPr>
            <a:r>
              <a:rPr sz="5000" dirty="0"/>
              <a:t>Golgi </a:t>
            </a:r>
            <a:r>
              <a:rPr sz="5000" dirty="0" err="1"/>
              <a:t>utilizzando</a:t>
            </a:r>
            <a:r>
              <a:rPr sz="5000" dirty="0"/>
              <a:t> </a:t>
            </a:r>
            <a:r>
              <a:rPr sz="5000" dirty="0" err="1"/>
              <a:t>l’argento</a:t>
            </a:r>
            <a:r>
              <a:rPr sz="5000" dirty="0"/>
              <a:t> sui </a:t>
            </a:r>
            <a:r>
              <a:rPr sz="5000" dirty="0" err="1"/>
              <a:t>singoli</a:t>
            </a:r>
            <a:r>
              <a:rPr sz="5000" dirty="0"/>
              <a:t> </a:t>
            </a:r>
            <a:r>
              <a:rPr sz="5000" dirty="0" err="1"/>
              <a:t>neuroni</a:t>
            </a:r>
            <a:r>
              <a:rPr sz="5000" dirty="0"/>
              <a:t> </a:t>
            </a:r>
            <a:r>
              <a:rPr sz="5000" dirty="0" err="1"/>
              <a:t>ottenne</a:t>
            </a:r>
            <a:r>
              <a:rPr sz="5000" dirty="0"/>
              <a:t> </a:t>
            </a:r>
            <a:r>
              <a:rPr sz="5000" dirty="0" err="1"/>
              <a:t>importanti</a:t>
            </a:r>
            <a:r>
              <a:rPr sz="5000" dirty="0"/>
              <a:t> </a:t>
            </a:r>
            <a:r>
              <a:rPr sz="5000" dirty="0" err="1"/>
              <a:t>informazioni</a:t>
            </a:r>
            <a:r>
              <a:rPr sz="5000" dirty="0"/>
              <a:t>. Il </a:t>
            </a:r>
            <a:r>
              <a:rPr sz="5000" dirty="0" err="1"/>
              <a:t>cervello</a:t>
            </a:r>
            <a:r>
              <a:rPr sz="5000" dirty="0"/>
              <a:t> era </a:t>
            </a:r>
            <a:r>
              <a:rPr sz="5000" dirty="0" err="1"/>
              <a:t>una</a:t>
            </a:r>
            <a:r>
              <a:rPr sz="5000" dirty="0"/>
              <a:t> </a:t>
            </a:r>
            <a:r>
              <a:rPr sz="5000" dirty="0" err="1"/>
              <a:t>massa</a:t>
            </a:r>
            <a:r>
              <a:rPr sz="5000" dirty="0"/>
              <a:t> di </a:t>
            </a:r>
            <a:r>
              <a:rPr sz="5000" dirty="0" err="1"/>
              <a:t>tessuto</a:t>
            </a:r>
            <a:r>
              <a:rPr sz="5000" dirty="0"/>
              <a:t> i cui </a:t>
            </a:r>
            <a:r>
              <a:rPr sz="5000" dirty="0" err="1"/>
              <a:t>elementi</a:t>
            </a:r>
            <a:r>
              <a:rPr sz="5000" dirty="0"/>
              <a:t> </a:t>
            </a:r>
            <a:r>
              <a:rPr sz="5000" dirty="0" err="1"/>
              <a:t>avevano</a:t>
            </a:r>
            <a:r>
              <a:rPr sz="5000" dirty="0"/>
              <a:t> in </a:t>
            </a:r>
            <a:r>
              <a:rPr sz="5000" dirty="0" err="1"/>
              <a:t>comune</a:t>
            </a:r>
            <a:r>
              <a:rPr sz="5000" dirty="0"/>
              <a:t> </a:t>
            </a:r>
            <a:r>
              <a:rPr sz="5000" dirty="0" err="1"/>
              <a:t>il</a:t>
            </a:r>
            <a:r>
              <a:rPr sz="5000" dirty="0"/>
              <a:t> </a:t>
            </a:r>
            <a:r>
              <a:rPr sz="5000" dirty="0" err="1"/>
              <a:t>citoplasma</a:t>
            </a:r>
            <a:r>
              <a:rPr sz="5000" dirty="0"/>
              <a:t>. </a:t>
            </a:r>
          </a:p>
          <a:p>
            <a:pPr lvl="0" algn="just">
              <a:spcBef>
                <a:spcPts val="3900"/>
              </a:spcBef>
              <a:buBlip>
                <a:blip r:embed="rId4"/>
              </a:buBlip>
              <a:defRPr sz="1800">
                <a:solidFill>
                  <a:srgbClr val="000000"/>
                </a:solidFill>
              </a:defRPr>
            </a:pPr>
            <a:r>
              <a:rPr sz="5000" dirty="0" err="1"/>
              <a:t>Cajal</a:t>
            </a:r>
            <a:r>
              <a:rPr sz="5000" dirty="0"/>
              <a:t> </a:t>
            </a:r>
            <a:r>
              <a:rPr sz="5000" dirty="0" err="1"/>
              <a:t>riteneva</a:t>
            </a:r>
            <a:r>
              <a:rPr sz="5000" dirty="0"/>
              <a:t> i </a:t>
            </a:r>
            <a:r>
              <a:rPr sz="5000" dirty="0" err="1"/>
              <a:t>neuroni</a:t>
            </a:r>
            <a:r>
              <a:rPr sz="5000" dirty="0"/>
              <a:t> </a:t>
            </a:r>
            <a:r>
              <a:rPr sz="5000" dirty="0" err="1"/>
              <a:t>unità</a:t>
            </a:r>
            <a:r>
              <a:rPr sz="5000" dirty="0"/>
              <a:t> discrete </a:t>
            </a:r>
            <a:r>
              <a:rPr sz="5000" dirty="0" err="1"/>
              <a:t>che</a:t>
            </a:r>
            <a:r>
              <a:rPr sz="5000" dirty="0"/>
              <a:t> </a:t>
            </a:r>
            <a:r>
              <a:rPr sz="5000" dirty="0" err="1"/>
              <a:t>trasmettevano</a:t>
            </a:r>
            <a:r>
              <a:rPr sz="5000" dirty="0"/>
              <a:t> </a:t>
            </a:r>
            <a:r>
              <a:rPr sz="5000" dirty="0" err="1"/>
              <a:t>informazioni</a:t>
            </a:r>
            <a:r>
              <a:rPr sz="5000" dirty="0"/>
              <a:t> </a:t>
            </a:r>
            <a:r>
              <a:rPr sz="5000" dirty="0" err="1"/>
              <a:t>elettriche</a:t>
            </a:r>
            <a:r>
              <a:rPr sz="5000" dirty="0"/>
              <a:t> </a:t>
            </a:r>
            <a:r>
              <a:rPr sz="5000" dirty="0" err="1"/>
              <a:t>dai</a:t>
            </a:r>
            <a:r>
              <a:rPr sz="5000" dirty="0"/>
              <a:t> </a:t>
            </a:r>
            <a:r>
              <a:rPr sz="5000" dirty="0" err="1"/>
              <a:t>dendriti</a:t>
            </a:r>
            <a:r>
              <a:rPr sz="5000" dirty="0"/>
              <a:t> </a:t>
            </a:r>
            <a:r>
              <a:rPr sz="5000" dirty="0" err="1"/>
              <a:t>all’apice</a:t>
            </a:r>
            <a:r>
              <a:rPr sz="5000" dirty="0"/>
              <a:t> </a:t>
            </a:r>
            <a:r>
              <a:rPr sz="5000" dirty="0" err="1"/>
              <a:t>terminale</a:t>
            </a:r>
            <a:r>
              <a:rPr sz="5000" dirty="0"/>
              <a:t> </a:t>
            </a:r>
            <a:r>
              <a:rPr sz="5000" dirty="0" err="1"/>
              <a:t>dell’assone</a:t>
            </a:r>
            <a:r>
              <a:rPr sz="5000" dirty="0"/>
              <a:t>.</a:t>
            </a:r>
          </a:p>
          <a:p>
            <a:pPr lvl="0" algn="just">
              <a:spcBef>
                <a:spcPts val="3900"/>
              </a:spcBef>
              <a:buBlip>
                <a:blip r:embed="rId4"/>
              </a:buBlip>
              <a:defRPr sz="1800">
                <a:solidFill>
                  <a:srgbClr val="000000"/>
                </a:solidFill>
              </a:defRPr>
            </a:pPr>
            <a:r>
              <a:rPr sz="5000" dirty="0"/>
              <a:t>Purkinje </a:t>
            </a:r>
            <a:r>
              <a:rPr sz="5000" dirty="0" err="1"/>
              <a:t>inventò</a:t>
            </a:r>
            <a:r>
              <a:rPr sz="5000" dirty="0"/>
              <a:t> lo </a:t>
            </a:r>
            <a:r>
              <a:rPr sz="5000" dirty="0" err="1"/>
              <a:t>stroboscopio</a:t>
            </a:r>
            <a:r>
              <a:rPr sz="5000" dirty="0"/>
              <a:t> e </a:t>
            </a:r>
            <a:r>
              <a:rPr sz="5000" dirty="0" err="1"/>
              <a:t>descrisse</a:t>
            </a:r>
            <a:r>
              <a:rPr sz="5000" dirty="0"/>
              <a:t> la </a:t>
            </a:r>
            <a:r>
              <a:rPr sz="5000" dirty="0" err="1"/>
              <a:t>struttura</a:t>
            </a:r>
            <a:r>
              <a:rPr sz="5000" dirty="0"/>
              <a:t> di </a:t>
            </a:r>
            <a:r>
              <a:rPr sz="5000" dirty="0" err="1"/>
              <a:t>una</a:t>
            </a:r>
            <a:r>
              <a:rPr sz="5000" dirty="0"/>
              <a:t> </a:t>
            </a:r>
            <a:r>
              <a:rPr sz="5000" dirty="0" err="1"/>
              <a:t>cellula</a:t>
            </a:r>
            <a:r>
              <a:rPr sz="5000" dirty="0"/>
              <a:t>. </a:t>
            </a:r>
          </a:p>
        </p:txBody>
      </p:sp>
      <p:sp>
        <p:nvSpPr>
          <p:cNvPr id="93" name="Shape 93"/>
          <p:cNvSpPr>
            <a:spLocks noGrp="1"/>
          </p:cNvSpPr>
          <p:nvPr>
            <p:ph type="title" idx="4294967295"/>
          </p:nvPr>
        </p:nvSpPr>
        <p:spPr>
          <a:xfrm>
            <a:off x="526704" y="1008192"/>
            <a:ext cx="14568264" cy="210991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LA DOTTRINA DEL NEURONE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Immagine 33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703053" y="1834669"/>
            <a:ext cx="10567027" cy="9286034"/>
          </a:xfrm>
          <a:prstGeom prst="rect">
            <a:avLst/>
          </a:prstGeom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35" name="Shape 35"/>
          <p:cNvSpPr>
            <a:spLocks noGrp="1"/>
          </p:cNvSpPr>
          <p:nvPr>
            <p:ph type="body" idx="1"/>
          </p:nvPr>
        </p:nvSpPr>
        <p:spPr>
          <a:xfrm>
            <a:off x="1473200" y="2019853"/>
            <a:ext cx="10489750" cy="9055679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lvl="0" algn="just">
              <a:spcBef>
                <a:spcPts val="5100"/>
              </a:spcBef>
              <a:buBlip>
                <a:blip r:embed="rId3"/>
              </a:buBlip>
              <a:defRPr sz="1800">
                <a:solidFill>
                  <a:srgbClr val="000000"/>
                </a:solidFill>
              </a:defRPr>
            </a:pPr>
            <a:r>
              <a:rPr sz="5000"/>
              <a:t>Le Scienze Cognitive hanno come oggetto di studio la mente di qualunque sistema pensante, sia esso naturale o artificiale, dunque la descrizione del fenomeno della conoscenza in ogni sua forma. </a:t>
            </a:r>
          </a:p>
          <a:p>
            <a:pPr lvl="0" algn="just">
              <a:spcBef>
                <a:spcPts val="5100"/>
              </a:spcBef>
              <a:buBlip>
                <a:blip r:embed="rId3"/>
              </a:buBlip>
              <a:defRPr sz="1800">
                <a:solidFill>
                  <a:srgbClr val="000000"/>
                </a:solidFill>
              </a:defRPr>
            </a:pPr>
            <a:r>
              <a:rPr sz="5000"/>
              <a:t>Riprodurre i processi cognitivi ed elaborare modelli efficaci per la riabilitazione.</a:t>
            </a:r>
          </a:p>
          <a:p>
            <a:pPr lvl="0" algn="just">
              <a:spcBef>
                <a:spcPts val="5100"/>
              </a:spcBef>
              <a:buBlip>
                <a:blip r:embed="rId3"/>
              </a:buBlip>
              <a:defRPr sz="1800">
                <a:solidFill>
                  <a:srgbClr val="000000"/>
                </a:solidFill>
              </a:defRPr>
            </a:pPr>
            <a:r>
              <a:rPr sz="5000"/>
              <a:t>Approccio interdisciplinare.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1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>
            <a:spLocks noGrp="1"/>
          </p:cNvSpPr>
          <p:nvPr>
            <p:ph type="title"/>
          </p:nvPr>
        </p:nvSpPr>
        <p:spPr>
          <a:xfrm>
            <a:off x="382688" y="809328"/>
            <a:ext cx="21437600" cy="214481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IL DIBATTITO DEL XX SECOLO</a:t>
            </a:r>
          </a:p>
        </p:txBody>
      </p:sp>
      <p:sp>
        <p:nvSpPr>
          <p:cNvPr id="96" name="Shape 96"/>
          <p:cNvSpPr>
            <a:spLocks noGrp="1"/>
          </p:cNvSpPr>
          <p:nvPr>
            <p:ph type="body" idx="1"/>
          </p:nvPr>
        </p:nvSpPr>
        <p:spPr>
          <a:xfrm>
            <a:off x="1606824" y="2969568"/>
            <a:ext cx="19802200" cy="99371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68630" lvl="0" indent="-468630" algn="just" defTabSz="676909">
              <a:spcBef>
                <a:spcPts val="41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4100" dirty="0"/>
              <a:t>Pierre Marie </a:t>
            </a:r>
            <a:r>
              <a:rPr sz="4100" dirty="0" err="1"/>
              <a:t>si</a:t>
            </a:r>
            <a:r>
              <a:rPr sz="4100" dirty="0"/>
              <a:t> </a:t>
            </a:r>
            <a:r>
              <a:rPr sz="4100" dirty="0" err="1"/>
              <a:t>contrapponeva</a:t>
            </a:r>
            <a:r>
              <a:rPr sz="4100" dirty="0"/>
              <a:t> </a:t>
            </a:r>
            <a:r>
              <a:rPr sz="4100" dirty="0" err="1"/>
              <a:t>all’idea</a:t>
            </a:r>
            <a:r>
              <a:rPr sz="4100" dirty="0"/>
              <a:t> di </a:t>
            </a:r>
            <a:r>
              <a:rPr sz="4100" dirty="0" err="1"/>
              <a:t>Broca</a:t>
            </a:r>
            <a:r>
              <a:rPr sz="4100" dirty="0"/>
              <a:t> </a:t>
            </a:r>
            <a:r>
              <a:rPr sz="4100" dirty="0" err="1"/>
              <a:t>sostenendo</a:t>
            </a:r>
            <a:r>
              <a:rPr sz="4100" dirty="0"/>
              <a:t> la </a:t>
            </a:r>
            <a:r>
              <a:rPr sz="4100" dirty="0" err="1"/>
              <a:t>variabilità</a:t>
            </a:r>
            <a:r>
              <a:rPr sz="4100" dirty="0"/>
              <a:t> </a:t>
            </a:r>
            <a:r>
              <a:rPr sz="4100" dirty="0" err="1"/>
              <a:t>delle</a:t>
            </a:r>
            <a:r>
              <a:rPr sz="4100" dirty="0"/>
              <a:t> </a:t>
            </a:r>
            <a:r>
              <a:rPr sz="4100" dirty="0" err="1"/>
              <a:t>localizzazioni</a:t>
            </a:r>
            <a:r>
              <a:rPr sz="4100" dirty="0"/>
              <a:t>  </a:t>
            </a:r>
            <a:r>
              <a:rPr sz="4100" dirty="0" err="1"/>
              <a:t>delle</a:t>
            </a:r>
            <a:r>
              <a:rPr sz="4100" dirty="0"/>
              <a:t> </a:t>
            </a:r>
            <a:r>
              <a:rPr sz="4100" dirty="0" err="1"/>
              <a:t>funzioni</a:t>
            </a:r>
            <a:r>
              <a:rPr sz="4100" dirty="0"/>
              <a:t>, </a:t>
            </a:r>
            <a:r>
              <a:rPr sz="4100" dirty="0" err="1"/>
              <a:t>infatti</a:t>
            </a:r>
            <a:r>
              <a:rPr sz="4100" dirty="0"/>
              <a:t> i </a:t>
            </a:r>
            <a:r>
              <a:rPr sz="4100" dirty="0" err="1"/>
              <a:t>danni</a:t>
            </a:r>
            <a:r>
              <a:rPr sz="4100" dirty="0"/>
              <a:t> </a:t>
            </a:r>
            <a:r>
              <a:rPr sz="4100" dirty="0" err="1"/>
              <a:t>all’area</a:t>
            </a:r>
            <a:r>
              <a:rPr sz="4100" dirty="0"/>
              <a:t> di </a:t>
            </a:r>
            <a:r>
              <a:rPr sz="4100" dirty="0" err="1"/>
              <a:t>Broca</a:t>
            </a:r>
            <a:r>
              <a:rPr sz="4100" dirty="0"/>
              <a:t> solo in </a:t>
            </a:r>
            <a:r>
              <a:rPr sz="4100" dirty="0" err="1"/>
              <a:t>metà</a:t>
            </a:r>
            <a:r>
              <a:rPr sz="4100" dirty="0"/>
              <a:t> </a:t>
            </a:r>
            <a:r>
              <a:rPr sz="4100" dirty="0" err="1"/>
              <a:t>dei</a:t>
            </a:r>
            <a:r>
              <a:rPr sz="4100" dirty="0"/>
              <a:t> </a:t>
            </a:r>
            <a:r>
              <a:rPr sz="4100" dirty="0" err="1"/>
              <a:t>pazienti</a:t>
            </a:r>
            <a:r>
              <a:rPr sz="4100" dirty="0"/>
              <a:t> </a:t>
            </a:r>
            <a:r>
              <a:rPr sz="4100" dirty="0" err="1"/>
              <a:t>provocava</a:t>
            </a:r>
            <a:r>
              <a:rPr sz="4100" dirty="0"/>
              <a:t> un deficit del </a:t>
            </a:r>
            <a:r>
              <a:rPr sz="4100" dirty="0" err="1"/>
              <a:t>linguaggio</a:t>
            </a:r>
            <a:r>
              <a:rPr sz="4100" dirty="0"/>
              <a:t>. </a:t>
            </a:r>
            <a:r>
              <a:rPr sz="4100" dirty="0" err="1"/>
              <a:t>Lesioni</a:t>
            </a:r>
            <a:r>
              <a:rPr sz="4100" dirty="0"/>
              <a:t> in </a:t>
            </a:r>
            <a:r>
              <a:rPr sz="4100" dirty="0" err="1"/>
              <a:t>altre</a:t>
            </a:r>
            <a:r>
              <a:rPr sz="4100" dirty="0"/>
              <a:t> </a:t>
            </a:r>
            <a:r>
              <a:rPr sz="4100" dirty="0" err="1"/>
              <a:t>aree</a:t>
            </a:r>
            <a:r>
              <a:rPr sz="4100" dirty="0"/>
              <a:t> </a:t>
            </a:r>
            <a:r>
              <a:rPr sz="4100" dirty="0" err="1"/>
              <a:t>determinavano</a:t>
            </a:r>
            <a:r>
              <a:rPr sz="4100" dirty="0"/>
              <a:t> </a:t>
            </a:r>
            <a:r>
              <a:rPr sz="4100" dirty="0" err="1"/>
              <a:t>sintomi</a:t>
            </a:r>
            <a:r>
              <a:rPr sz="4100" dirty="0"/>
              <a:t> </a:t>
            </a:r>
            <a:r>
              <a:rPr sz="4100" dirty="0" err="1"/>
              <a:t>simili</a:t>
            </a:r>
            <a:r>
              <a:rPr sz="4100" dirty="0"/>
              <a:t> </a:t>
            </a:r>
            <a:r>
              <a:rPr sz="4100" dirty="0" err="1"/>
              <a:t>all’afasia</a:t>
            </a:r>
            <a:r>
              <a:rPr sz="4100" dirty="0"/>
              <a:t>. </a:t>
            </a:r>
          </a:p>
          <a:p>
            <a:pPr marL="468630" lvl="0" indent="-468630" algn="just" defTabSz="676909">
              <a:spcBef>
                <a:spcPts val="41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4100" dirty="0"/>
              <a:t>A. </a:t>
            </a:r>
            <a:r>
              <a:rPr sz="4100" dirty="0" err="1"/>
              <a:t>Monakow</a:t>
            </a:r>
            <a:r>
              <a:rPr sz="4100" dirty="0"/>
              <a:t> propose </a:t>
            </a:r>
            <a:r>
              <a:rPr sz="4100" dirty="0" err="1"/>
              <a:t>l’idea</a:t>
            </a:r>
            <a:r>
              <a:rPr sz="4100" dirty="0"/>
              <a:t> di </a:t>
            </a:r>
            <a:r>
              <a:rPr sz="4100" smtClean="0"/>
              <a:t>diaschisi: </a:t>
            </a:r>
            <a:r>
              <a:rPr sz="4100" dirty="0"/>
              <a:t>un </a:t>
            </a:r>
            <a:r>
              <a:rPr sz="4100" dirty="0" err="1"/>
              <a:t>danno</a:t>
            </a:r>
            <a:r>
              <a:rPr sz="4100" dirty="0"/>
              <a:t> in </a:t>
            </a:r>
            <a:r>
              <a:rPr sz="4100" dirty="0" err="1"/>
              <a:t>una</a:t>
            </a:r>
            <a:r>
              <a:rPr sz="4100" dirty="0"/>
              <a:t> parte del </a:t>
            </a:r>
            <a:r>
              <a:rPr sz="4100" dirty="0" err="1"/>
              <a:t>cervello</a:t>
            </a:r>
            <a:r>
              <a:rPr sz="4100" dirty="0"/>
              <a:t> </a:t>
            </a:r>
            <a:r>
              <a:rPr sz="4100" dirty="0" err="1"/>
              <a:t>determina</a:t>
            </a:r>
            <a:r>
              <a:rPr sz="4100" dirty="0"/>
              <a:t> </a:t>
            </a:r>
            <a:r>
              <a:rPr sz="4100" dirty="0" err="1"/>
              <a:t>effetti</a:t>
            </a:r>
            <a:r>
              <a:rPr sz="4100" dirty="0"/>
              <a:t> </a:t>
            </a:r>
            <a:r>
              <a:rPr sz="4100" dirty="0" err="1"/>
              <a:t>anche</a:t>
            </a:r>
            <a:r>
              <a:rPr sz="4100" dirty="0"/>
              <a:t> in </a:t>
            </a:r>
            <a:r>
              <a:rPr sz="4100" dirty="0" err="1"/>
              <a:t>altre</a:t>
            </a:r>
            <a:r>
              <a:rPr sz="4100" dirty="0"/>
              <a:t>.</a:t>
            </a:r>
          </a:p>
          <a:p>
            <a:pPr marL="468630" lvl="0" indent="-468630" algn="just" defTabSz="676909">
              <a:spcBef>
                <a:spcPts val="41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4100" dirty="0"/>
              <a:t>Head </a:t>
            </a:r>
            <a:r>
              <a:rPr sz="4100" dirty="0" err="1"/>
              <a:t>vedeva</a:t>
            </a:r>
            <a:r>
              <a:rPr sz="4100" dirty="0"/>
              <a:t> </a:t>
            </a:r>
            <a:r>
              <a:rPr sz="4100" dirty="0" err="1"/>
              <a:t>il</a:t>
            </a:r>
            <a:r>
              <a:rPr sz="4100" dirty="0"/>
              <a:t> </a:t>
            </a:r>
            <a:r>
              <a:rPr sz="4100" dirty="0" err="1"/>
              <a:t>cervello</a:t>
            </a:r>
            <a:r>
              <a:rPr sz="4100" dirty="0"/>
              <a:t> come un </a:t>
            </a:r>
            <a:r>
              <a:rPr sz="4100" dirty="0" err="1"/>
              <a:t>sistema</a:t>
            </a:r>
            <a:r>
              <a:rPr sz="4100" dirty="0"/>
              <a:t> </a:t>
            </a:r>
            <a:r>
              <a:rPr sz="4100" dirty="0" err="1"/>
              <a:t>dinamico</a:t>
            </a:r>
            <a:r>
              <a:rPr sz="4100" dirty="0"/>
              <a:t>, </a:t>
            </a:r>
            <a:r>
              <a:rPr sz="4100" dirty="0" err="1"/>
              <a:t>mutevole</a:t>
            </a:r>
            <a:r>
              <a:rPr sz="4100" dirty="0"/>
              <a:t> e </a:t>
            </a:r>
            <a:r>
              <a:rPr sz="4100" dirty="0" err="1"/>
              <a:t>interconnesso</a:t>
            </a:r>
            <a:r>
              <a:rPr sz="4100" dirty="0"/>
              <a:t>. Il </a:t>
            </a:r>
            <a:r>
              <a:rPr sz="4100" dirty="0" err="1"/>
              <a:t>danno</a:t>
            </a:r>
            <a:r>
              <a:rPr sz="4100" dirty="0"/>
              <a:t> </a:t>
            </a:r>
            <a:r>
              <a:rPr sz="4100" dirty="0" err="1"/>
              <a:t>determinava</a:t>
            </a:r>
            <a:r>
              <a:rPr sz="4100" dirty="0"/>
              <a:t> la </a:t>
            </a:r>
            <a:r>
              <a:rPr sz="4100" dirty="0" err="1"/>
              <a:t>mutazione</a:t>
            </a:r>
            <a:r>
              <a:rPr sz="4100" dirty="0"/>
              <a:t> </a:t>
            </a:r>
            <a:r>
              <a:rPr sz="4100" dirty="0" err="1"/>
              <a:t>dell’intero</a:t>
            </a:r>
            <a:r>
              <a:rPr sz="4100" dirty="0"/>
              <a:t> </a:t>
            </a:r>
            <a:r>
              <a:rPr sz="4100" dirty="0" err="1"/>
              <a:t>sistema</a:t>
            </a:r>
            <a:r>
              <a:rPr sz="4100" dirty="0"/>
              <a:t>. </a:t>
            </a:r>
          </a:p>
          <a:p>
            <a:pPr marL="468630" lvl="0" indent="-468630" algn="just" defTabSz="676909">
              <a:spcBef>
                <a:spcPts val="41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4100" dirty="0" err="1"/>
              <a:t>Lashley</a:t>
            </a:r>
            <a:r>
              <a:rPr sz="4100" dirty="0"/>
              <a:t> </a:t>
            </a:r>
            <a:r>
              <a:rPr sz="4100" dirty="0" err="1"/>
              <a:t>effettuò</a:t>
            </a:r>
            <a:r>
              <a:rPr sz="4100" dirty="0"/>
              <a:t> </a:t>
            </a:r>
            <a:r>
              <a:rPr sz="4100" dirty="0" err="1"/>
              <a:t>lesioni</a:t>
            </a:r>
            <a:r>
              <a:rPr sz="4100" dirty="0"/>
              <a:t> in diverse </a:t>
            </a:r>
            <a:r>
              <a:rPr sz="4100" dirty="0" err="1"/>
              <a:t>aree</a:t>
            </a:r>
            <a:r>
              <a:rPr sz="4100" dirty="0"/>
              <a:t> </a:t>
            </a:r>
            <a:r>
              <a:rPr sz="4100" dirty="0" err="1"/>
              <a:t>dei</a:t>
            </a:r>
            <a:r>
              <a:rPr sz="4100" dirty="0"/>
              <a:t> </a:t>
            </a:r>
            <a:r>
              <a:rPr sz="4100" dirty="0" err="1"/>
              <a:t>ratti</a:t>
            </a:r>
            <a:r>
              <a:rPr sz="4100" dirty="0"/>
              <a:t> per </a:t>
            </a:r>
            <a:r>
              <a:rPr sz="4100" dirty="0" err="1"/>
              <a:t>osservarne</a:t>
            </a:r>
            <a:r>
              <a:rPr sz="4100" dirty="0"/>
              <a:t> </a:t>
            </a:r>
            <a:r>
              <a:rPr sz="4100" dirty="0" err="1"/>
              <a:t>il</a:t>
            </a:r>
            <a:r>
              <a:rPr sz="4100" dirty="0"/>
              <a:t> </a:t>
            </a:r>
            <a:r>
              <a:rPr sz="4100" dirty="0" err="1"/>
              <a:t>comportamento</a:t>
            </a:r>
            <a:r>
              <a:rPr sz="4100" dirty="0"/>
              <a:t> e </a:t>
            </a:r>
            <a:r>
              <a:rPr sz="4100" dirty="0" err="1"/>
              <a:t>l’apprendimento</a:t>
            </a:r>
            <a:r>
              <a:rPr sz="4100" dirty="0"/>
              <a:t> </a:t>
            </a:r>
            <a:r>
              <a:rPr sz="4100" dirty="0" err="1"/>
              <a:t>nello</a:t>
            </a:r>
            <a:r>
              <a:rPr sz="4100" dirty="0"/>
              <a:t> </a:t>
            </a:r>
            <a:r>
              <a:rPr sz="4100" dirty="0" err="1"/>
              <a:t>svolgimento</a:t>
            </a:r>
            <a:r>
              <a:rPr sz="4100" dirty="0"/>
              <a:t> di </a:t>
            </a:r>
            <a:r>
              <a:rPr sz="4100" dirty="0" err="1"/>
              <a:t>compiti</a:t>
            </a:r>
            <a:r>
              <a:rPr sz="4100" dirty="0"/>
              <a:t> in un </a:t>
            </a:r>
            <a:r>
              <a:rPr sz="4100" dirty="0" err="1"/>
              <a:t>labirinto</a:t>
            </a:r>
            <a:r>
              <a:rPr sz="4100" dirty="0"/>
              <a:t>. </a:t>
            </a:r>
            <a:r>
              <a:rPr sz="4100" dirty="0" err="1"/>
              <a:t>Notò</a:t>
            </a:r>
            <a:r>
              <a:rPr sz="4100" dirty="0"/>
              <a:t> </a:t>
            </a:r>
            <a:r>
              <a:rPr sz="4100" dirty="0" err="1"/>
              <a:t>che</a:t>
            </a:r>
            <a:r>
              <a:rPr sz="4100" dirty="0"/>
              <a:t> </a:t>
            </a:r>
            <a:r>
              <a:rPr sz="4100" dirty="0" err="1"/>
              <a:t>nessuna</a:t>
            </a:r>
            <a:r>
              <a:rPr sz="4100" dirty="0"/>
              <a:t> </a:t>
            </a:r>
            <a:r>
              <a:rPr sz="4100" dirty="0" err="1"/>
              <a:t>lesione</a:t>
            </a:r>
            <a:r>
              <a:rPr sz="4100" dirty="0"/>
              <a:t> era </a:t>
            </a:r>
            <a:r>
              <a:rPr sz="4100" dirty="0" err="1"/>
              <a:t>così</a:t>
            </a:r>
            <a:r>
              <a:rPr sz="4100" dirty="0"/>
              <a:t> grave da </a:t>
            </a:r>
            <a:r>
              <a:rPr sz="4100" dirty="0" err="1"/>
              <a:t>determinare</a:t>
            </a:r>
            <a:r>
              <a:rPr sz="4100" dirty="0"/>
              <a:t> </a:t>
            </a:r>
            <a:r>
              <a:rPr sz="4100" dirty="0" err="1"/>
              <a:t>difficoltà</a:t>
            </a:r>
            <a:r>
              <a:rPr sz="4100" dirty="0"/>
              <a:t> </a:t>
            </a:r>
            <a:r>
              <a:rPr sz="4100" dirty="0" err="1"/>
              <a:t>nell’esecuzione</a:t>
            </a:r>
            <a:r>
              <a:rPr sz="4100" dirty="0"/>
              <a:t> di </a:t>
            </a:r>
            <a:r>
              <a:rPr sz="4100" dirty="0" err="1"/>
              <a:t>compiti</a:t>
            </a:r>
            <a:r>
              <a:rPr sz="4100" dirty="0"/>
              <a:t>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1473200" y="2120900"/>
            <a:ext cx="17271528" cy="221682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LA PSICOLOGIA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idx="1"/>
          </p:nvPr>
        </p:nvSpPr>
        <p:spPr>
          <a:xfrm>
            <a:off x="1473200" y="4553744"/>
            <a:ext cx="20439880" cy="806489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560070" lvl="0" indent="-560070" algn="just" defTabSz="808990">
              <a:spcBef>
                <a:spcPts val="49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4900" dirty="0" err="1"/>
              <a:t>Ebbinghaus</a:t>
            </a:r>
            <a:r>
              <a:rPr sz="4900" dirty="0"/>
              <a:t> </a:t>
            </a:r>
            <a:r>
              <a:rPr sz="4900" dirty="0" err="1"/>
              <a:t>fu</a:t>
            </a:r>
            <a:r>
              <a:rPr sz="4900" dirty="0"/>
              <a:t> </a:t>
            </a:r>
            <a:r>
              <a:rPr sz="4900" dirty="0" err="1"/>
              <a:t>uno</a:t>
            </a:r>
            <a:r>
              <a:rPr sz="4900" dirty="0"/>
              <a:t> </a:t>
            </a:r>
            <a:r>
              <a:rPr sz="4900" dirty="0" err="1"/>
              <a:t>dei</a:t>
            </a:r>
            <a:r>
              <a:rPr sz="4900" dirty="0"/>
              <a:t> </a:t>
            </a:r>
            <a:r>
              <a:rPr sz="4900" dirty="0" err="1"/>
              <a:t>sostenitori</a:t>
            </a:r>
            <a:r>
              <a:rPr sz="4900" dirty="0"/>
              <a:t> </a:t>
            </a:r>
            <a:r>
              <a:rPr sz="4900" dirty="0" err="1"/>
              <a:t>dell’associazionismo</a:t>
            </a:r>
            <a:r>
              <a:rPr sz="4900" dirty="0"/>
              <a:t>, </a:t>
            </a:r>
            <a:r>
              <a:rPr sz="4900" dirty="0" err="1"/>
              <a:t>processi</a:t>
            </a:r>
            <a:r>
              <a:rPr sz="4900" dirty="0"/>
              <a:t> </a:t>
            </a:r>
            <a:r>
              <a:rPr sz="4900" dirty="0" err="1"/>
              <a:t>complessi</a:t>
            </a:r>
            <a:r>
              <a:rPr sz="4900" dirty="0"/>
              <a:t> come la </a:t>
            </a:r>
            <a:r>
              <a:rPr sz="4900" dirty="0" err="1"/>
              <a:t>memoria</a:t>
            </a:r>
            <a:r>
              <a:rPr sz="4900" dirty="0"/>
              <a:t> </a:t>
            </a:r>
            <a:r>
              <a:rPr sz="4900" dirty="0" err="1"/>
              <a:t>potevano</a:t>
            </a:r>
            <a:r>
              <a:rPr sz="4900" dirty="0"/>
              <a:t> </a:t>
            </a:r>
            <a:r>
              <a:rPr sz="4900" dirty="0" err="1"/>
              <a:t>essere</a:t>
            </a:r>
            <a:r>
              <a:rPr sz="4900" dirty="0"/>
              <a:t> </a:t>
            </a:r>
            <a:r>
              <a:rPr sz="4900" dirty="0" err="1"/>
              <a:t>analizzati</a:t>
            </a:r>
            <a:r>
              <a:rPr sz="4900" dirty="0"/>
              <a:t> e </a:t>
            </a:r>
            <a:r>
              <a:rPr sz="4900" dirty="0" err="1"/>
              <a:t>misurati</a:t>
            </a:r>
            <a:r>
              <a:rPr sz="4900" dirty="0"/>
              <a:t>.</a:t>
            </a:r>
          </a:p>
          <a:p>
            <a:pPr marL="560070" lvl="0" indent="-560070" algn="just" defTabSz="808990">
              <a:spcBef>
                <a:spcPts val="49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4900" dirty="0"/>
              <a:t>Thorndike </a:t>
            </a:r>
            <a:r>
              <a:rPr sz="4900" dirty="0" err="1"/>
              <a:t>spiegò</a:t>
            </a:r>
            <a:r>
              <a:rPr sz="4900" dirty="0"/>
              <a:t> la </a:t>
            </a:r>
            <a:r>
              <a:rPr sz="4900" dirty="0" err="1"/>
              <a:t>natura</a:t>
            </a:r>
            <a:r>
              <a:rPr sz="4900" dirty="0"/>
              <a:t> </a:t>
            </a:r>
            <a:r>
              <a:rPr sz="4900" dirty="0" err="1"/>
              <a:t>delle</a:t>
            </a:r>
            <a:r>
              <a:rPr sz="4900" dirty="0"/>
              <a:t> </a:t>
            </a:r>
            <a:r>
              <a:rPr sz="4900" dirty="0" err="1"/>
              <a:t>associazioni</a:t>
            </a:r>
            <a:r>
              <a:rPr sz="4900" dirty="0"/>
              <a:t> con la </a:t>
            </a:r>
            <a:r>
              <a:rPr sz="4900" dirty="0" err="1"/>
              <a:t>legge</a:t>
            </a:r>
            <a:r>
              <a:rPr sz="4900" dirty="0"/>
              <a:t> </a:t>
            </a:r>
            <a:r>
              <a:rPr sz="4900" dirty="0" err="1"/>
              <a:t>dell’effetto</a:t>
            </a:r>
            <a:r>
              <a:rPr sz="4900" dirty="0"/>
              <a:t>: </a:t>
            </a:r>
            <a:r>
              <a:rPr sz="4900" dirty="0" err="1"/>
              <a:t>gli</a:t>
            </a:r>
            <a:r>
              <a:rPr sz="4900" dirty="0"/>
              <a:t> </a:t>
            </a:r>
            <a:r>
              <a:rPr sz="4900" dirty="0" err="1"/>
              <a:t>effetti</a:t>
            </a:r>
            <a:r>
              <a:rPr sz="4900" dirty="0"/>
              <a:t> </a:t>
            </a:r>
            <a:r>
              <a:rPr sz="4900" dirty="0" err="1"/>
              <a:t>delle</a:t>
            </a:r>
            <a:r>
              <a:rPr sz="4900" dirty="0"/>
              <a:t> </a:t>
            </a:r>
            <a:r>
              <a:rPr sz="4900" dirty="0" err="1"/>
              <a:t>ricompense</a:t>
            </a:r>
            <a:r>
              <a:rPr sz="4900" dirty="0"/>
              <a:t> </a:t>
            </a:r>
            <a:r>
              <a:rPr sz="4900" dirty="0" err="1"/>
              <a:t>nell’apprendimento</a:t>
            </a:r>
            <a:r>
              <a:rPr sz="4900" dirty="0"/>
              <a:t>.</a:t>
            </a:r>
          </a:p>
          <a:p>
            <a:pPr marL="560070" lvl="0" indent="-560070" algn="just" defTabSz="808990">
              <a:spcBef>
                <a:spcPts val="49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4900" dirty="0"/>
              <a:t>Watson </a:t>
            </a:r>
            <a:r>
              <a:rPr sz="4900" dirty="0" err="1"/>
              <a:t>riteneva</a:t>
            </a:r>
            <a:r>
              <a:rPr sz="4900" dirty="0"/>
              <a:t> </a:t>
            </a:r>
            <a:r>
              <a:rPr sz="4900" dirty="0" err="1"/>
              <a:t>che</a:t>
            </a:r>
            <a:r>
              <a:rPr sz="4900" dirty="0"/>
              <a:t> </a:t>
            </a:r>
            <a:r>
              <a:rPr sz="4900" dirty="0" err="1"/>
              <a:t>l’apprendimento</a:t>
            </a:r>
            <a:r>
              <a:rPr sz="4900" dirty="0"/>
              <a:t> è la </a:t>
            </a:r>
            <a:r>
              <a:rPr sz="4900" dirty="0" err="1"/>
              <a:t>chiave</a:t>
            </a:r>
            <a:r>
              <a:rPr sz="4900" dirty="0"/>
              <a:t> di </a:t>
            </a:r>
            <a:r>
              <a:rPr sz="4900" dirty="0" err="1"/>
              <a:t>tutto</a:t>
            </a:r>
            <a:r>
              <a:rPr sz="4900" dirty="0"/>
              <a:t> e </a:t>
            </a:r>
            <a:r>
              <a:rPr sz="4900" dirty="0" err="1"/>
              <a:t>alla</a:t>
            </a:r>
            <a:r>
              <a:rPr sz="4900" dirty="0"/>
              <a:t> </a:t>
            </a:r>
            <a:r>
              <a:rPr sz="4900" dirty="0" err="1"/>
              <a:t>nascita</a:t>
            </a:r>
            <a:r>
              <a:rPr sz="4900" dirty="0"/>
              <a:t> </a:t>
            </a:r>
            <a:r>
              <a:rPr sz="4900" dirty="0" err="1"/>
              <a:t>ogni</a:t>
            </a:r>
            <a:r>
              <a:rPr sz="4900" dirty="0"/>
              <a:t> </a:t>
            </a:r>
            <a:r>
              <a:rPr sz="4900" dirty="0" err="1"/>
              <a:t>individuo</a:t>
            </a:r>
            <a:r>
              <a:rPr sz="4900" dirty="0"/>
              <a:t> </a:t>
            </a:r>
            <a:r>
              <a:rPr sz="4900" dirty="0" err="1"/>
              <a:t>possiede</a:t>
            </a:r>
            <a:r>
              <a:rPr sz="4900" dirty="0"/>
              <a:t> </a:t>
            </a:r>
            <a:r>
              <a:rPr sz="4900" dirty="0" err="1"/>
              <a:t>l’equipaggiamento</a:t>
            </a:r>
            <a:r>
              <a:rPr sz="4900" dirty="0"/>
              <a:t> </a:t>
            </a:r>
            <a:r>
              <a:rPr sz="4900" dirty="0" err="1"/>
              <a:t>nervoso</a:t>
            </a:r>
            <a:r>
              <a:rPr sz="4900" dirty="0"/>
              <a:t>.</a:t>
            </a:r>
          </a:p>
          <a:p>
            <a:pPr marL="560070" lvl="0" indent="-560070" algn="just" defTabSz="808990">
              <a:spcBef>
                <a:spcPts val="49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4900" dirty="0"/>
              <a:t>Il </a:t>
            </a:r>
            <a:r>
              <a:rPr sz="4900" dirty="0" err="1"/>
              <a:t>comportamentismo</a:t>
            </a:r>
            <a:r>
              <a:rPr sz="4900" dirty="0"/>
              <a:t> non </a:t>
            </a:r>
            <a:r>
              <a:rPr sz="4900" dirty="0" err="1"/>
              <a:t>riusciva</a:t>
            </a:r>
            <a:r>
              <a:rPr sz="4900" dirty="0"/>
              <a:t> a </a:t>
            </a:r>
            <a:r>
              <a:rPr sz="4900" dirty="0" err="1"/>
              <a:t>spiegare</a:t>
            </a:r>
            <a:r>
              <a:rPr sz="4900" dirty="0"/>
              <a:t> </a:t>
            </a:r>
            <a:r>
              <a:rPr sz="4900" dirty="0" err="1"/>
              <a:t>processi</a:t>
            </a:r>
            <a:r>
              <a:rPr sz="4900" dirty="0"/>
              <a:t> </a:t>
            </a:r>
            <a:r>
              <a:rPr sz="4900" dirty="0" err="1"/>
              <a:t>cognitivi</a:t>
            </a:r>
            <a:r>
              <a:rPr sz="4900" dirty="0"/>
              <a:t> </a:t>
            </a:r>
            <a:r>
              <a:rPr sz="4900" dirty="0" err="1"/>
              <a:t>complessi</a:t>
            </a:r>
            <a:r>
              <a:rPr sz="4900" dirty="0"/>
              <a:t> come </a:t>
            </a:r>
            <a:r>
              <a:rPr sz="4900" dirty="0" err="1"/>
              <a:t>il</a:t>
            </a:r>
            <a:r>
              <a:rPr sz="4900" dirty="0"/>
              <a:t> </a:t>
            </a:r>
            <a:r>
              <a:rPr sz="4900" dirty="0" err="1"/>
              <a:t>linguaggio</a:t>
            </a:r>
            <a:r>
              <a:rPr sz="4900" dirty="0"/>
              <a:t>.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/>
          </p:cNvSpPr>
          <p:nvPr>
            <p:ph type="title"/>
          </p:nvPr>
        </p:nvSpPr>
        <p:spPr>
          <a:xfrm>
            <a:off x="1473200" y="554203"/>
            <a:ext cx="21437600" cy="342900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Le neuroscienze cognitive e le tecniche di neurovisualizzazione</a:t>
            </a:r>
          </a:p>
        </p:txBody>
      </p:sp>
      <p:sp>
        <p:nvSpPr>
          <p:cNvPr id="102" name="Shape 102"/>
          <p:cNvSpPr>
            <a:spLocks noGrp="1"/>
          </p:cNvSpPr>
          <p:nvPr>
            <p:ph type="body" idx="1"/>
          </p:nvPr>
        </p:nvSpPr>
        <p:spPr>
          <a:xfrm>
            <a:off x="1473200" y="4121696"/>
            <a:ext cx="19935824" cy="885698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05764" lvl="0" indent="-405764" algn="just" defTabSz="586104">
              <a:spcBef>
                <a:spcPts val="36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550" dirty="0"/>
              <a:t>Marr </a:t>
            </a:r>
            <a:r>
              <a:rPr sz="3550" dirty="0" err="1"/>
              <a:t>sostenne</a:t>
            </a:r>
            <a:r>
              <a:rPr sz="3550" dirty="0"/>
              <a:t> </a:t>
            </a:r>
            <a:r>
              <a:rPr sz="3550" dirty="0" err="1"/>
              <a:t>l’esistenza</a:t>
            </a:r>
            <a:r>
              <a:rPr sz="3550" dirty="0"/>
              <a:t> di </a:t>
            </a:r>
            <a:r>
              <a:rPr sz="3550" dirty="0" err="1"/>
              <a:t>diversi</a:t>
            </a:r>
            <a:r>
              <a:rPr sz="3550" dirty="0"/>
              <a:t> </a:t>
            </a:r>
            <a:r>
              <a:rPr sz="3550" dirty="0" err="1"/>
              <a:t>livelli</a:t>
            </a:r>
            <a:r>
              <a:rPr sz="3550" dirty="0"/>
              <a:t> di </a:t>
            </a:r>
            <a:r>
              <a:rPr sz="3550" dirty="0" err="1"/>
              <a:t>analisi</a:t>
            </a:r>
            <a:r>
              <a:rPr sz="3550" dirty="0"/>
              <a:t> </a:t>
            </a:r>
            <a:r>
              <a:rPr sz="3550" dirty="0" err="1"/>
              <a:t>della</a:t>
            </a:r>
            <a:r>
              <a:rPr sz="3550" dirty="0"/>
              <a:t> </a:t>
            </a:r>
            <a:r>
              <a:rPr sz="3550" dirty="0" err="1"/>
              <a:t>computazione</a:t>
            </a:r>
            <a:r>
              <a:rPr sz="3550" dirty="0"/>
              <a:t> </a:t>
            </a:r>
            <a:r>
              <a:rPr sz="3550" dirty="0" err="1"/>
              <a:t>neurale</a:t>
            </a:r>
            <a:r>
              <a:rPr sz="3550" dirty="0"/>
              <a:t>: </a:t>
            </a:r>
            <a:r>
              <a:rPr sz="3550" dirty="0" err="1"/>
              <a:t>postulò</a:t>
            </a:r>
            <a:r>
              <a:rPr sz="3550" dirty="0"/>
              <a:t> </a:t>
            </a:r>
            <a:r>
              <a:rPr sz="3550" dirty="0" err="1"/>
              <a:t>l’esistenza</a:t>
            </a:r>
            <a:r>
              <a:rPr sz="3550" dirty="0"/>
              <a:t> di </a:t>
            </a:r>
            <a:r>
              <a:rPr sz="3550" dirty="0" err="1"/>
              <a:t>una</a:t>
            </a:r>
            <a:r>
              <a:rPr sz="3550" dirty="0"/>
              <a:t> </a:t>
            </a:r>
            <a:r>
              <a:rPr sz="3550" dirty="0" err="1"/>
              <a:t>gerarchia</a:t>
            </a:r>
            <a:r>
              <a:rPr sz="3550" dirty="0"/>
              <a:t> di </a:t>
            </a:r>
            <a:r>
              <a:rPr sz="3550" dirty="0" err="1"/>
              <a:t>livelli</a:t>
            </a:r>
            <a:r>
              <a:rPr sz="3550" dirty="0"/>
              <a:t> </a:t>
            </a:r>
            <a:r>
              <a:rPr sz="3550" dirty="0" err="1"/>
              <a:t>correlati</a:t>
            </a:r>
            <a:r>
              <a:rPr sz="3550" dirty="0"/>
              <a:t> al </a:t>
            </a:r>
            <a:r>
              <a:rPr sz="3550" dirty="0" err="1"/>
              <a:t>più</a:t>
            </a:r>
            <a:r>
              <a:rPr sz="3550" dirty="0"/>
              <a:t> basso </a:t>
            </a:r>
            <a:r>
              <a:rPr sz="3550" dirty="0" err="1"/>
              <a:t>dell’implementazione</a:t>
            </a:r>
            <a:r>
              <a:rPr sz="3550" dirty="0"/>
              <a:t>. Tale </a:t>
            </a:r>
            <a:r>
              <a:rPr sz="3550" dirty="0" err="1"/>
              <a:t>modello</a:t>
            </a:r>
            <a:r>
              <a:rPr sz="3550" dirty="0"/>
              <a:t> </a:t>
            </a:r>
            <a:r>
              <a:rPr sz="3550" dirty="0" err="1"/>
              <a:t>venne</a:t>
            </a:r>
            <a:r>
              <a:rPr sz="3550" dirty="0"/>
              <a:t> </a:t>
            </a:r>
            <a:r>
              <a:rPr sz="3550" dirty="0" err="1"/>
              <a:t>accolto</a:t>
            </a:r>
            <a:r>
              <a:rPr sz="3550" dirty="0"/>
              <a:t> con </a:t>
            </a:r>
            <a:r>
              <a:rPr sz="3550" dirty="0" err="1"/>
              <a:t>favore</a:t>
            </a:r>
            <a:r>
              <a:rPr sz="3550" dirty="0"/>
              <a:t> </a:t>
            </a:r>
            <a:r>
              <a:rPr sz="3550" dirty="0" err="1"/>
              <a:t>dalla</a:t>
            </a:r>
            <a:r>
              <a:rPr sz="3550" dirty="0"/>
              <a:t> </a:t>
            </a:r>
            <a:r>
              <a:rPr sz="3550" dirty="0" err="1"/>
              <a:t>comunità</a:t>
            </a:r>
            <a:r>
              <a:rPr sz="3550" dirty="0"/>
              <a:t> </a:t>
            </a:r>
            <a:r>
              <a:rPr sz="3550" dirty="0" err="1"/>
              <a:t>scientifica</a:t>
            </a:r>
            <a:r>
              <a:rPr sz="3550" dirty="0"/>
              <a:t> per </a:t>
            </a:r>
            <a:r>
              <a:rPr sz="3550" dirty="0" err="1"/>
              <a:t>spiegare</a:t>
            </a:r>
            <a:r>
              <a:rPr sz="3550" dirty="0"/>
              <a:t> le </a:t>
            </a:r>
            <a:r>
              <a:rPr sz="3550" dirty="0" err="1"/>
              <a:t>abilità</a:t>
            </a:r>
            <a:r>
              <a:rPr sz="3550" dirty="0"/>
              <a:t> cognitive </a:t>
            </a:r>
            <a:r>
              <a:rPr sz="3550" dirty="0" err="1"/>
              <a:t>complesse</a:t>
            </a:r>
            <a:r>
              <a:rPr sz="3550" dirty="0"/>
              <a:t>, ma </a:t>
            </a:r>
            <a:r>
              <a:rPr sz="3550" dirty="0" err="1"/>
              <a:t>presentava</a:t>
            </a:r>
            <a:r>
              <a:rPr sz="3550" dirty="0"/>
              <a:t> </a:t>
            </a:r>
            <a:r>
              <a:rPr sz="3550" dirty="0" err="1"/>
              <a:t>una</a:t>
            </a:r>
            <a:r>
              <a:rPr sz="3550" dirty="0"/>
              <a:t> </a:t>
            </a:r>
            <a:r>
              <a:rPr sz="3550" dirty="0" err="1"/>
              <a:t>serie</a:t>
            </a:r>
            <a:r>
              <a:rPr sz="3550" dirty="0"/>
              <a:t> di </a:t>
            </a:r>
            <a:r>
              <a:rPr sz="3550" dirty="0" err="1"/>
              <a:t>limiti</a:t>
            </a:r>
            <a:r>
              <a:rPr sz="3550" dirty="0"/>
              <a:t>: la </a:t>
            </a:r>
            <a:r>
              <a:rPr sz="3550" dirty="0" err="1"/>
              <a:t>distinzione</a:t>
            </a:r>
            <a:r>
              <a:rPr sz="3550" dirty="0"/>
              <a:t> </a:t>
            </a:r>
            <a:r>
              <a:rPr sz="3550" dirty="0" err="1"/>
              <a:t>tra</a:t>
            </a:r>
            <a:r>
              <a:rPr sz="3550" dirty="0"/>
              <a:t> i </a:t>
            </a:r>
            <a:r>
              <a:rPr sz="3550" dirty="0" err="1"/>
              <a:t>livelli</a:t>
            </a:r>
            <a:r>
              <a:rPr sz="3550" dirty="0"/>
              <a:t> era </a:t>
            </a:r>
            <a:r>
              <a:rPr sz="3550" dirty="0" err="1"/>
              <a:t>vaga</a:t>
            </a:r>
            <a:r>
              <a:rPr sz="3550" dirty="0"/>
              <a:t>, non </a:t>
            </a:r>
            <a:r>
              <a:rPr sz="3550" dirty="0" err="1"/>
              <a:t>veniva</a:t>
            </a:r>
            <a:r>
              <a:rPr sz="3550" dirty="0"/>
              <a:t> </a:t>
            </a:r>
            <a:r>
              <a:rPr sz="3550" dirty="0" err="1"/>
              <a:t>preso</a:t>
            </a:r>
            <a:r>
              <a:rPr sz="3550" dirty="0"/>
              <a:t> in </a:t>
            </a:r>
            <a:r>
              <a:rPr sz="3550" dirty="0" err="1"/>
              <a:t>esame</a:t>
            </a:r>
            <a:r>
              <a:rPr sz="3550" dirty="0"/>
              <a:t> </a:t>
            </a:r>
            <a:r>
              <a:rPr sz="3550" dirty="0" err="1"/>
              <a:t>il</a:t>
            </a:r>
            <a:r>
              <a:rPr sz="3550" dirty="0"/>
              <a:t> </a:t>
            </a:r>
            <a:r>
              <a:rPr sz="3550" dirty="0" err="1"/>
              <a:t>reale</a:t>
            </a:r>
            <a:r>
              <a:rPr sz="3550" dirty="0"/>
              <a:t> </a:t>
            </a:r>
            <a:r>
              <a:rPr sz="3550" dirty="0" err="1"/>
              <a:t>funzionamento</a:t>
            </a:r>
            <a:r>
              <a:rPr sz="3550" dirty="0"/>
              <a:t> e la </a:t>
            </a:r>
            <a:r>
              <a:rPr sz="3550" dirty="0" err="1"/>
              <a:t>biologia</a:t>
            </a:r>
            <a:r>
              <a:rPr sz="3550" dirty="0"/>
              <a:t> del </a:t>
            </a:r>
            <a:r>
              <a:rPr sz="3550" dirty="0" err="1"/>
              <a:t>sistema</a:t>
            </a:r>
            <a:r>
              <a:rPr sz="3550" dirty="0"/>
              <a:t> </a:t>
            </a:r>
            <a:r>
              <a:rPr sz="3550" dirty="0" err="1"/>
              <a:t>nervoso</a:t>
            </a:r>
            <a:r>
              <a:rPr sz="3550" dirty="0"/>
              <a:t>.</a:t>
            </a:r>
          </a:p>
          <a:p>
            <a:pPr marL="405764" lvl="0" indent="-405764" algn="just" defTabSz="586104">
              <a:spcBef>
                <a:spcPts val="36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550" dirty="0" err="1"/>
              <a:t>Mosso</a:t>
            </a:r>
            <a:r>
              <a:rPr sz="3550" dirty="0"/>
              <a:t>, </a:t>
            </a:r>
            <a:r>
              <a:rPr sz="3550" dirty="0" err="1"/>
              <a:t>lavorando</a:t>
            </a:r>
            <a:r>
              <a:rPr sz="3550" dirty="0"/>
              <a:t> con </a:t>
            </a:r>
            <a:r>
              <a:rPr sz="3550" dirty="0" err="1"/>
              <a:t>pazienti</a:t>
            </a:r>
            <a:r>
              <a:rPr sz="3550" dirty="0"/>
              <a:t> </a:t>
            </a:r>
            <a:r>
              <a:rPr sz="3550" dirty="0" err="1"/>
              <a:t>che</a:t>
            </a:r>
            <a:r>
              <a:rPr sz="3550" dirty="0"/>
              <a:t> </a:t>
            </a:r>
            <a:r>
              <a:rPr sz="3550" dirty="0" err="1"/>
              <a:t>presentavano</a:t>
            </a:r>
            <a:r>
              <a:rPr sz="3550" dirty="0"/>
              <a:t> </a:t>
            </a:r>
            <a:r>
              <a:rPr sz="3550" dirty="0" err="1"/>
              <a:t>difetti</a:t>
            </a:r>
            <a:r>
              <a:rPr sz="3550" dirty="0"/>
              <a:t> </a:t>
            </a:r>
            <a:r>
              <a:rPr sz="3550" dirty="0" err="1"/>
              <a:t>nel</a:t>
            </a:r>
            <a:r>
              <a:rPr sz="3550" dirty="0"/>
              <a:t> </a:t>
            </a:r>
            <a:r>
              <a:rPr sz="3550" dirty="0" err="1"/>
              <a:t>cranio</a:t>
            </a:r>
            <a:r>
              <a:rPr sz="3550" dirty="0"/>
              <a:t>, </a:t>
            </a:r>
            <a:r>
              <a:rPr sz="3550" dirty="0" err="1"/>
              <a:t>notò</a:t>
            </a:r>
            <a:r>
              <a:rPr sz="3550" dirty="0"/>
              <a:t> </a:t>
            </a:r>
            <a:r>
              <a:rPr sz="3550" dirty="0" err="1"/>
              <a:t>che</a:t>
            </a:r>
            <a:r>
              <a:rPr sz="3550" dirty="0"/>
              <a:t> le </a:t>
            </a:r>
            <a:r>
              <a:rPr sz="3550" dirty="0" err="1"/>
              <a:t>pulsazioni</a:t>
            </a:r>
            <a:r>
              <a:rPr sz="3550" dirty="0"/>
              <a:t> e </a:t>
            </a:r>
            <a:r>
              <a:rPr sz="3550" dirty="0" err="1"/>
              <a:t>il</a:t>
            </a:r>
            <a:r>
              <a:rPr sz="3550" dirty="0"/>
              <a:t> </a:t>
            </a:r>
            <a:r>
              <a:rPr sz="3550" dirty="0" err="1"/>
              <a:t>flusso</a:t>
            </a:r>
            <a:r>
              <a:rPr sz="3550" dirty="0"/>
              <a:t> </a:t>
            </a:r>
            <a:r>
              <a:rPr sz="3550" dirty="0" err="1"/>
              <a:t>emetico</a:t>
            </a:r>
            <a:r>
              <a:rPr sz="3550" dirty="0"/>
              <a:t> </a:t>
            </a:r>
            <a:r>
              <a:rPr sz="3550" dirty="0" err="1"/>
              <a:t>aumentavano</a:t>
            </a:r>
            <a:r>
              <a:rPr sz="3550" dirty="0"/>
              <a:t> </a:t>
            </a:r>
            <a:r>
              <a:rPr sz="3550" dirty="0" err="1"/>
              <a:t>durante</a:t>
            </a:r>
            <a:r>
              <a:rPr sz="3550" dirty="0"/>
              <a:t> </a:t>
            </a:r>
            <a:r>
              <a:rPr sz="3550" dirty="0" err="1"/>
              <a:t>specifiche</a:t>
            </a:r>
            <a:r>
              <a:rPr sz="3550" dirty="0"/>
              <a:t> </a:t>
            </a:r>
            <a:r>
              <a:rPr sz="3550" dirty="0" err="1"/>
              <a:t>attività</a:t>
            </a:r>
            <a:r>
              <a:rPr sz="3550" dirty="0"/>
              <a:t> </a:t>
            </a:r>
            <a:r>
              <a:rPr sz="3550" dirty="0" err="1"/>
              <a:t>mentali</a:t>
            </a:r>
            <a:r>
              <a:rPr sz="3550" dirty="0"/>
              <a:t>. </a:t>
            </a:r>
          </a:p>
          <a:p>
            <a:pPr marL="405764" lvl="0" indent="-405764" algn="just" defTabSz="586104">
              <a:spcBef>
                <a:spcPts val="36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550" dirty="0"/>
              <a:t>Due </a:t>
            </a:r>
            <a:r>
              <a:rPr sz="3550" dirty="0" err="1"/>
              <a:t>ricercatori</a:t>
            </a:r>
            <a:r>
              <a:rPr sz="3550" dirty="0"/>
              <a:t> </a:t>
            </a:r>
            <a:r>
              <a:rPr sz="3550" dirty="0" err="1"/>
              <a:t>scandinavi</a:t>
            </a:r>
            <a:r>
              <a:rPr sz="3550" dirty="0"/>
              <a:t>, Ingvar e Lessen, </a:t>
            </a:r>
            <a:r>
              <a:rPr sz="3550" dirty="0" err="1"/>
              <a:t>idearono</a:t>
            </a:r>
            <a:r>
              <a:rPr sz="3550" dirty="0"/>
              <a:t> un </a:t>
            </a:r>
            <a:r>
              <a:rPr sz="3550" dirty="0" err="1"/>
              <a:t>elmetto</a:t>
            </a:r>
            <a:r>
              <a:rPr sz="3550" dirty="0"/>
              <a:t> </a:t>
            </a:r>
            <a:r>
              <a:rPr sz="3550" dirty="0" err="1"/>
              <a:t>munito</a:t>
            </a:r>
            <a:r>
              <a:rPr sz="3550" dirty="0"/>
              <a:t> di </a:t>
            </a:r>
            <a:r>
              <a:rPr sz="3550" dirty="0" err="1"/>
              <a:t>scintillatori</a:t>
            </a:r>
            <a:r>
              <a:rPr sz="3550" dirty="0"/>
              <a:t> </a:t>
            </a:r>
            <a:r>
              <a:rPr sz="3550" dirty="0" err="1"/>
              <a:t>che</a:t>
            </a:r>
            <a:r>
              <a:rPr sz="3550" dirty="0"/>
              <a:t> </a:t>
            </a:r>
            <a:r>
              <a:rPr sz="3550" dirty="0" err="1"/>
              <a:t>consentiva</a:t>
            </a:r>
            <a:r>
              <a:rPr sz="3550" dirty="0"/>
              <a:t> </a:t>
            </a:r>
            <a:r>
              <a:rPr sz="3550" dirty="0" err="1"/>
              <a:t>misurazioni</a:t>
            </a:r>
            <a:r>
              <a:rPr sz="3550" dirty="0"/>
              <a:t> </a:t>
            </a:r>
            <a:r>
              <a:rPr sz="3550" dirty="0" err="1"/>
              <a:t>delle</a:t>
            </a:r>
            <a:r>
              <a:rPr sz="3550" dirty="0"/>
              <a:t> </a:t>
            </a:r>
            <a:r>
              <a:rPr sz="3550" dirty="0" err="1"/>
              <a:t>variazioni</a:t>
            </a:r>
            <a:r>
              <a:rPr sz="3550" dirty="0"/>
              <a:t> del </a:t>
            </a:r>
            <a:r>
              <a:rPr sz="3550" dirty="0" err="1"/>
              <a:t>flusso</a:t>
            </a:r>
            <a:r>
              <a:rPr sz="3550" dirty="0"/>
              <a:t> </a:t>
            </a:r>
            <a:r>
              <a:rPr sz="3550" dirty="0" err="1"/>
              <a:t>ematico</a:t>
            </a:r>
            <a:r>
              <a:rPr sz="3550" dirty="0"/>
              <a:t>. </a:t>
            </a:r>
            <a:r>
              <a:rPr sz="3550" dirty="0" err="1"/>
              <a:t>Successivamente</a:t>
            </a:r>
            <a:r>
              <a:rPr sz="3550" dirty="0"/>
              <a:t> </a:t>
            </a:r>
            <a:r>
              <a:rPr sz="3550" dirty="0" err="1"/>
              <a:t>divenne</a:t>
            </a:r>
            <a:r>
              <a:rPr sz="3550" dirty="0"/>
              <a:t> la </a:t>
            </a:r>
            <a:r>
              <a:rPr sz="3550" dirty="0" err="1"/>
              <a:t>tecnica</a:t>
            </a:r>
            <a:r>
              <a:rPr sz="3550" dirty="0"/>
              <a:t> </a:t>
            </a:r>
            <a:r>
              <a:rPr sz="3550" dirty="0" err="1"/>
              <a:t>oggi</a:t>
            </a:r>
            <a:r>
              <a:rPr sz="3550" dirty="0"/>
              <a:t> </a:t>
            </a:r>
            <a:r>
              <a:rPr sz="3550" dirty="0" err="1"/>
              <a:t>utilizzata</a:t>
            </a:r>
            <a:r>
              <a:rPr sz="3550" dirty="0"/>
              <a:t>: PET.</a:t>
            </a:r>
          </a:p>
          <a:p>
            <a:pPr marL="405764" lvl="0" indent="-405764" algn="just" defTabSz="586104">
              <a:spcBef>
                <a:spcPts val="36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550" dirty="0" err="1"/>
              <a:t>Leuterbur</a:t>
            </a:r>
            <a:r>
              <a:rPr sz="3550" dirty="0"/>
              <a:t> </a:t>
            </a:r>
            <a:r>
              <a:rPr sz="3550" dirty="0" err="1"/>
              <a:t>intuì</a:t>
            </a:r>
            <a:r>
              <a:rPr sz="3550" dirty="0"/>
              <a:t> la </a:t>
            </a:r>
            <a:r>
              <a:rPr sz="3550" dirty="0" err="1"/>
              <a:t>possibile</a:t>
            </a:r>
            <a:r>
              <a:rPr sz="3550" dirty="0"/>
              <a:t> </a:t>
            </a:r>
            <a:r>
              <a:rPr sz="3550" dirty="0" err="1"/>
              <a:t>applicazione</a:t>
            </a:r>
            <a:r>
              <a:rPr sz="3550" dirty="0"/>
              <a:t> di </a:t>
            </a:r>
            <a:r>
              <a:rPr sz="3550" dirty="0" err="1"/>
              <a:t>lavori</a:t>
            </a:r>
            <a:r>
              <a:rPr sz="3550" dirty="0"/>
              <a:t> di </a:t>
            </a:r>
            <a:r>
              <a:rPr sz="3550" dirty="0" err="1"/>
              <a:t>fisica</a:t>
            </a:r>
            <a:r>
              <a:rPr sz="3550" dirty="0"/>
              <a:t> </a:t>
            </a:r>
            <a:r>
              <a:rPr sz="3550" dirty="0" err="1"/>
              <a:t>alla</a:t>
            </a:r>
            <a:r>
              <a:rPr sz="3550" dirty="0"/>
              <a:t> </a:t>
            </a:r>
            <a:r>
              <a:rPr sz="3550" dirty="0" err="1"/>
              <a:t>generazione</a:t>
            </a:r>
            <a:r>
              <a:rPr sz="3550" dirty="0"/>
              <a:t> di </a:t>
            </a:r>
            <a:r>
              <a:rPr sz="3550" dirty="0" err="1"/>
              <a:t>immagini</a:t>
            </a:r>
            <a:r>
              <a:rPr sz="3550" dirty="0"/>
              <a:t> </a:t>
            </a:r>
            <a:r>
              <a:rPr sz="3550" dirty="0" err="1"/>
              <a:t>biologiche</a:t>
            </a:r>
            <a:r>
              <a:rPr sz="3550" dirty="0"/>
              <a:t>: MRI, </a:t>
            </a:r>
            <a:r>
              <a:rPr sz="3550" dirty="0" err="1"/>
              <a:t>inizialmente</a:t>
            </a:r>
            <a:r>
              <a:rPr sz="3550" dirty="0"/>
              <a:t> </a:t>
            </a:r>
            <a:r>
              <a:rPr sz="3550" dirty="0" err="1"/>
              <a:t>utilizzata</a:t>
            </a:r>
            <a:r>
              <a:rPr sz="3550" dirty="0"/>
              <a:t> per </a:t>
            </a:r>
            <a:r>
              <a:rPr sz="3550" dirty="0" err="1"/>
              <a:t>ottenere</a:t>
            </a:r>
            <a:r>
              <a:rPr sz="3550" dirty="0"/>
              <a:t> </a:t>
            </a:r>
            <a:r>
              <a:rPr sz="3550" dirty="0" err="1"/>
              <a:t>immagini</a:t>
            </a:r>
            <a:r>
              <a:rPr sz="3550" dirty="0"/>
              <a:t> </a:t>
            </a:r>
            <a:r>
              <a:rPr sz="3550" dirty="0" err="1"/>
              <a:t>strutturali</a:t>
            </a:r>
            <a:r>
              <a:rPr sz="3550" dirty="0"/>
              <a:t> </a:t>
            </a:r>
            <a:r>
              <a:rPr sz="3550" dirty="0" err="1"/>
              <a:t>venne</a:t>
            </a:r>
            <a:r>
              <a:rPr sz="3550" dirty="0"/>
              <a:t> in </a:t>
            </a:r>
            <a:r>
              <a:rPr sz="3550" dirty="0" err="1"/>
              <a:t>seguito</a:t>
            </a:r>
            <a:r>
              <a:rPr sz="3550" dirty="0"/>
              <a:t> </a:t>
            </a:r>
            <a:r>
              <a:rPr sz="3550" dirty="0" err="1"/>
              <a:t>impiegata</a:t>
            </a:r>
            <a:r>
              <a:rPr sz="3550" dirty="0"/>
              <a:t> per </a:t>
            </a:r>
            <a:r>
              <a:rPr sz="3550" dirty="0" err="1"/>
              <a:t>l’analisi</a:t>
            </a:r>
            <a:r>
              <a:rPr sz="3550" dirty="0"/>
              <a:t> </a:t>
            </a:r>
            <a:r>
              <a:rPr sz="3550" dirty="0" err="1"/>
              <a:t>funzionale</a:t>
            </a:r>
            <a:r>
              <a:rPr sz="3550" dirty="0"/>
              <a:t> del </a:t>
            </a:r>
            <a:r>
              <a:rPr sz="3550" dirty="0" err="1"/>
              <a:t>cervello</a:t>
            </a:r>
            <a:r>
              <a:rPr sz="3550" dirty="0"/>
              <a:t>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Immagine 103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778242" y="2856420"/>
            <a:ext cx="12308316" cy="9246680"/>
          </a:xfrm>
          <a:prstGeom prst="rect">
            <a:avLst/>
          </a:prstGeom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105" name="Shape 105"/>
          <p:cNvSpPr>
            <a:spLocks noGrp="1"/>
          </p:cNvSpPr>
          <p:nvPr>
            <p:ph type="title"/>
          </p:nvPr>
        </p:nvSpPr>
        <p:spPr>
          <a:xfrm>
            <a:off x="1473200" y="2120900"/>
            <a:ext cx="6974384" cy="1712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PET</a:t>
            </a:r>
          </a:p>
        </p:txBody>
      </p:sp>
      <p:sp>
        <p:nvSpPr>
          <p:cNvPr id="106" name="Shape 106"/>
          <p:cNvSpPr>
            <a:spLocks noGrp="1"/>
          </p:cNvSpPr>
          <p:nvPr>
            <p:ph type="body" idx="1"/>
          </p:nvPr>
        </p:nvSpPr>
        <p:spPr>
          <a:xfrm>
            <a:off x="958752" y="4481736"/>
            <a:ext cx="10261601" cy="8026400"/>
          </a:xfrm>
          <a:prstGeom prst="rect">
            <a:avLst/>
          </a:prstGeom>
        </p:spPr>
        <p:txBody>
          <a:bodyPr/>
          <a:lstStyle/>
          <a:p>
            <a:pPr marL="0" lvl="0" indent="0" algn="just" defTabSz="457200">
              <a:spcBef>
                <a:spcPts val="10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500" dirty="0" err="1">
                <a:latin typeface="Trebuchet MS"/>
                <a:ea typeface="Trebuchet MS"/>
                <a:cs typeface="Trebuchet MS"/>
                <a:sym typeface="Trebuchet MS"/>
              </a:rPr>
              <a:t>Ne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lla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metodica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PET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si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inietta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nell'arteria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carotide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b="1" dirty="0">
                <a:latin typeface="Trebuchet MS"/>
                <a:ea typeface="Trebuchet MS"/>
                <a:cs typeface="Trebuchet MS"/>
                <a:sym typeface="Trebuchet MS"/>
              </a:rPr>
              <a:t>2-desossiglucosio </a:t>
            </a:r>
            <a:r>
              <a:rPr sz="3600" b="1" dirty="0" err="1">
                <a:latin typeface="Trebuchet MS"/>
                <a:ea typeface="Trebuchet MS"/>
                <a:cs typeface="Trebuchet MS"/>
                <a:sym typeface="Trebuchet MS"/>
              </a:rPr>
              <a:t>radioattivo</a:t>
            </a:r>
            <a:r>
              <a:rPr sz="3600" b="1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che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per la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somiglianza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con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il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glucosio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viene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facilmente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assunto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dai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neuroni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e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gradualmente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scisso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ed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eliminato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.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Fornisce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importanti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informazioni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sull'attività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metabolica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durante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lo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svolgimento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 di un </a:t>
            </a:r>
            <a:r>
              <a:rPr sz="3600" dirty="0" err="1">
                <a:latin typeface="Trebuchet MS"/>
                <a:ea typeface="Trebuchet MS"/>
                <a:cs typeface="Trebuchet MS"/>
                <a:sym typeface="Trebuchet MS"/>
              </a:rPr>
              <a:t>compito</a:t>
            </a:r>
            <a:r>
              <a:rPr sz="3600" dirty="0">
                <a:latin typeface="Trebuchet MS"/>
                <a:ea typeface="Trebuchet MS"/>
                <a:cs typeface="Trebuchet MS"/>
                <a:sym typeface="Trebuchet MS"/>
              </a:rPr>
              <a:t>. </a:t>
            </a:r>
          </a:p>
          <a:p>
            <a:pPr marL="0" lvl="0" indent="0" algn="just" defTabSz="457200">
              <a:spcBef>
                <a:spcPts val="10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endParaRPr sz="3600" dirty="0">
              <a:solidFill>
                <a:srgbClr val="40404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defTabSz="457200">
              <a:spcBef>
                <a:spcPts val="10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endParaRPr sz="3600" dirty="0">
              <a:solidFill>
                <a:srgbClr val="40404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defTabSz="457200">
              <a:spcBef>
                <a:spcPts val="10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endParaRPr sz="3600" dirty="0">
              <a:solidFill>
                <a:srgbClr val="40404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just" defTabSz="457200">
              <a:spcBef>
                <a:spcPts val="100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endParaRPr sz="3600" dirty="0">
              <a:solidFill>
                <a:srgbClr val="40404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Immagine 107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581493" y="3139197"/>
            <a:ext cx="12567624" cy="9780717"/>
          </a:xfrm>
          <a:prstGeom prst="rect">
            <a:avLst/>
          </a:prstGeom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109" name="Shape 109"/>
          <p:cNvSpPr>
            <a:spLocks noGrp="1"/>
          </p:cNvSpPr>
          <p:nvPr>
            <p:ph type="title"/>
          </p:nvPr>
        </p:nvSpPr>
        <p:spPr>
          <a:xfrm>
            <a:off x="1750840" y="1675919"/>
            <a:ext cx="8846592" cy="2926556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 dirty="0" err="1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Risonanza</a:t>
            </a: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sz="10800" dirty="0" err="1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magnetica</a:t>
            </a:r>
            <a:endParaRPr sz="10800" dirty="0">
              <a:solidFill>
                <a:srgbClr val="767367"/>
              </a:solidFill>
              <a:effectLst>
                <a:outerShdw blurRad="63500" dist="12700" dir="5400000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0" name="Shape 110"/>
          <p:cNvSpPr>
            <a:spLocks noGrp="1"/>
          </p:cNvSpPr>
          <p:nvPr>
            <p:ph type="body" idx="1"/>
          </p:nvPr>
        </p:nvSpPr>
        <p:spPr>
          <a:xfrm>
            <a:off x="1473200" y="4769768"/>
            <a:ext cx="10108293" cy="815014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628269" lvl="0" indent="-628269" algn="just" defTabSz="443484">
              <a:spcBef>
                <a:spcPts val="900"/>
              </a:spcBef>
              <a:buClr>
                <a:srgbClr val="90C226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3298" dirty="0" err="1">
                <a:latin typeface="Trebuchet MS"/>
                <a:ea typeface="Trebuchet MS"/>
                <a:cs typeface="Trebuchet MS"/>
                <a:sym typeface="Trebuchet MS"/>
              </a:rPr>
              <a:t>P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ermette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misurare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le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onde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emesse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dagli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atomi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idrogeno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del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cervello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attivato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da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onde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radiofrequenza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in un campo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magnetico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. </a:t>
            </a:r>
            <a:endParaRPr sz="3007" dirty="0">
              <a:solidFill>
                <a:srgbClr val="40404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9287" lvl="0" indent="-9287" algn="just" defTabSz="443484">
              <a:spcBef>
                <a:spcPts val="900"/>
              </a:spcBef>
              <a:buClr>
                <a:srgbClr val="90C226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Produce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immagini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tridimensionali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e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fornisce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un'ottima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risoluzione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spaziale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. </a:t>
            </a:r>
          </a:p>
          <a:p>
            <a:pPr marL="5392" lvl="0" indent="-5392" algn="just" defTabSz="443484">
              <a:spcBef>
                <a:spcPts val="900"/>
              </a:spcBef>
              <a:buClr>
                <a:srgbClr val="90C226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endParaRPr sz="3007" dirty="0">
              <a:latin typeface="Trebuchet MS"/>
              <a:ea typeface="Trebuchet MS"/>
              <a:cs typeface="Trebuchet MS"/>
              <a:sym typeface="Trebuchet MS"/>
            </a:endParaRPr>
          </a:p>
          <a:p>
            <a:pPr marL="9287" lvl="0" indent="-9287" algn="just" defTabSz="443484">
              <a:spcBef>
                <a:spcPts val="900"/>
              </a:spcBef>
              <a:buClr>
                <a:srgbClr val="90C226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3007" b="1" dirty="0" err="1">
                <a:latin typeface="Trebuchet MS"/>
                <a:ea typeface="Trebuchet MS"/>
                <a:cs typeface="Trebuchet MS"/>
                <a:sym typeface="Trebuchet MS"/>
              </a:rPr>
              <a:t>Risonanza</a:t>
            </a:r>
            <a:r>
              <a:rPr sz="3007" b="1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b="1" dirty="0" err="1">
                <a:latin typeface="Trebuchet MS"/>
                <a:ea typeface="Trebuchet MS"/>
                <a:cs typeface="Trebuchet MS"/>
                <a:sym typeface="Trebuchet MS"/>
              </a:rPr>
              <a:t>magnetica</a:t>
            </a:r>
            <a:r>
              <a:rPr sz="3007" b="1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b="1" dirty="0" err="1">
                <a:latin typeface="Trebuchet MS"/>
                <a:ea typeface="Trebuchet MS"/>
                <a:cs typeface="Trebuchet MS"/>
                <a:sym typeface="Trebuchet MS"/>
              </a:rPr>
              <a:t>funzionale</a:t>
            </a:r>
            <a:endParaRPr sz="3007" b="1" dirty="0">
              <a:latin typeface="Trebuchet MS"/>
              <a:ea typeface="Trebuchet MS"/>
              <a:cs typeface="Trebuchet MS"/>
              <a:sym typeface="Trebuchet MS"/>
            </a:endParaRPr>
          </a:p>
          <a:p>
            <a:pPr marL="5392" lvl="0" indent="-5392" algn="just" defTabSz="443484">
              <a:spcBef>
                <a:spcPts val="900"/>
              </a:spcBef>
              <a:buClr>
                <a:srgbClr val="90C226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endParaRPr sz="3007" dirty="0">
              <a:latin typeface="Trebuchet MS"/>
              <a:ea typeface="Trebuchet MS"/>
              <a:cs typeface="Trebuchet MS"/>
              <a:sym typeface="Trebuchet MS"/>
            </a:endParaRPr>
          </a:p>
          <a:p>
            <a:pPr marL="1041" lvl="0" indent="-1041" algn="just" defTabSz="443484">
              <a:lnSpc>
                <a:spcPct val="80000"/>
              </a:lnSpc>
              <a:spcBef>
                <a:spcPts val="900"/>
              </a:spcBef>
              <a:buClr>
                <a:srgbClr val="90C226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Evidenzia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le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aree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attive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in cui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c'è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un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aumento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del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flusso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ematico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e di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conseguenza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ossigeno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durante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lo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svolgimento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di un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compito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. </a:t>
            </a:r>
            <a:endParaRPr sz="3007" dirty="0">
              <a:solidFill>
                <a:srgbClr val="40404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1041" lvl="0" indent="-1041" algn="just" defTabSz="443484">
              <a:lnSpc>
                <a:spcPct val="80000"/>
              </a:lnSpc>
              <a:spcBef>
                <a:spcPts val="900"/>
              </a:spcBef>
              <a:buClr>
                <a:srgbClr val="90C226"/>
              </a:buClr>
              <a:buSzPct val="80000"/>
              <a:buFont typeface="Wingdings 3"/>
              <a:buChar char=""/>
              <a:defRPr sz="1800">
                <a:solidFill>
                  <a:srgbClr val="000000"/>
                </a:solidFill>
              </a:defRPr>
            </a:pP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Vantaggi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rispetto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alla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PET</a:t>
            </a:r>
            <a:endParaRPr sz="3007" dirty="0">
              <a:solidFill>
                <a:srgbClr val="40404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1041" lvl="0" indent="-1041" algn="just" defTabSz="443484">
              <a:lnSpc>
                <a:spcPct val="80000"/>
              </a:lnSpc>
              <a:spcBef>
                <a:spcPts val="900"/>
              </a:spcBef>
              <a:buClr>
                <a:srgbClr val="90C226"/>
              </a:buClr>
              <a:buSzPct val="8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Non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vengono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iniettate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sostanze</a:t>
            </a:r>
            <a:endParaRPr sz="3007" dirty="0">
              <a:solidFill>
                <a:srgbClr val="40404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1041" lvl="0" indent="-1041" algn="just" defTabSz="443484">
              <a:lnSpc>
                <a:spcPct val="80000"/>
              </a:lnSpc>
              <a:spcBef>
                <a:spcPts val="900"/>
              </a:spcBef>
              <a:buClr>
                <a:srgbClr val="90C226"/>
              </a:buClr>
              <a:buSzPct val="8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Fornisce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informazioni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morfologiche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e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funzionali</a:t>
            </a:r>
            <a:endParaRPr sz="3007" dirty="0">
              <a:solidFill>
                <a:srgbClr val="40404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1041" lvl="0" indent="-1041" algn="just" defTabSz="443484">
              <a:lnSpc>
                <a:spcPct val="80000"/>
              </a:lnSpc>
              <a:spcBef>
                <a:spcPts val="900"/>
              </a:spcBef>
              <a:buClr>
                <a:srgbClr val="90C226"/>
              </a:buClr>
              <a:buSzPct val="8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Ha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una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risoluzione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spaziale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più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elevata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endParaRPr sz="3007" dirty="0">
              <a:solidFill>
                <a:srgbClr val="404040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1041" lvl="0" indent="-1041" algn="just" defTabSz="443484">
              <a:lnSpc>
                <a:spcPct val="80000"/>
              </a:lnSpc>
              <a:spcBef>
                <a:spcPts val="900"/>
              </a:spcBef>
              <a:buClr>
                <a:srgbClr val="90C226"/>
              </a:buClr>
              <a:buSzPct val="80000"/>
              <a:buAutoNum type="arabicPeriod"/>
              <a:defRPr sz="1800">
                <a:solidFill>
                  <a:srgbClr val="000000"/>
                </a:solidFill>
              </a:defRPr>
            </a:pP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Permette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di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ottenere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immagini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r>
              <a:rPr sz="3007" dirty="0" err="1">
                <a:latin typeface="Trebuchet MS"/>
                <a:ea typeface="Trebuchet MS"/>
                <a:cs typeface="Trebuchet MS"/>
                <a:sym typeface="Trebuchet MS"/>
              </a:rPr>
              <a:t>tridimensionali</a:t>
            </a:r>
            <a:r>
              <a:rPr sz="3007" dirty="0">
                <a:latin typeface="Trebuchet MS"/>
                <a:ea typeface="Trebuchet MS"/>
                <a:cs typeface="Trebuchet MS"/>
                <a:sym typeface="Trebuchet MS"/>
              </a:rPr>
              <a:t>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magine 36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741400" y="3924300"/>
            <a:ext cx="8379502" cy="8178800"/>
          </a:xfrm>
          <a:prstGeom prst="rect">
            <a:avLst/>
          </a:prstGeom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xfrm>
            <a:off x="1473200" y="809328"/>
            <a:ext cx="18783696" cy="2232248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 dirty="0" err="1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L’intelligenza</a:t>
            </a: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sz="10800" dirty="0" err="1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artificiale</a:t>
            </a: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 (I </a:t>
            </a:r>
            <a:r>
              <a:rPr sz="10800" dirty="0" err="1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fase</a:t>
            </a: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)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idx="1"/>
          </p:nvPr>
        </p:nvSpPr>
        <p:spPr>
          <a:xfrm>
            <a:off x="1659886" y="3520447"/>
            <a:ext cx="10261601" cy="8026401"/>
          </a:xfrm>
          <a:prstGeom prst="rect">
            <a:avLst/>
          </a:prstGeom>
        </p:spPr>
        <p:txBody>
          <a:bodyPr/>
          <a:lstStyle/>
          <a:p>
            <a:pPr marL="451484" lvl="0" indent="-451484" algn="just" defTabSz="652145">
              <a:spcBef>
                <a:spcPts val="3000"/>
              </a:spcBef>
              <a:buBlip>
                <a:blip r:embed="rId3"/>
              </a:buBlip>
              <a:defRPr sz="1800">
                <a:solidFill>
                  <a:srgbClr val="000000"/>
                </a:solidFill>
              </a:defRPr>
            </a:pPr>
            <a:r>
              <a:rPr sz="3318" dirty="0"/>
              <a:t>Turing </a:t>
            </a:r>
            <a:r>
              <a:rPr sz="3318" dirty="0" err="1"/>
              <a:t>ideò</a:t>
            </a:r>
            <a:r>
              <a:rPr sz="3318" dirty="0"/>
              <a:t> </a:t>
            </a:r>
            <a:r>
              <a:rPr sz="3318" dirty="0" err="1"/>
              <a:t>una</a:t>
            </a:r>
            <a:r>
              <a:rPr sz="3318" dirty="0"/>
              <a:t> </a:t>
            </a:r>
            <a:r>
              <a:rPr sz="3318" dirty="0" err="1"/>
              <a:t>macchina</a:t>
            </a:r>
            <a:r>
              <a:rPr sz="3318" dirty="0"/>
              <a:t> </a:t>
            </a:r>
            <a:r>
              <a:rPr sz="3318" dirty="0" err="1"/>
              <a:t>formale</a:t>
            </a:r>
            <a:r>
              <a:rPr sz="3318" dirty="0"/>
              <a:t> in </a:t>
            </a:r>
            <a:r>
              <a:rPr sz="3318" dirty="0" err="1"/>
              <a:t>grado</a:t>
            </a:r>
            <a:r>
              <a:rPr sz="3318" dirty="0"/>
              <a:t> di </a:t>
            </a:r>
            <a:r>
              <a:rPr sz="3318" dirty="0" err="1"/>
              <a:t>simulare</a:t>
            </a:r>
            <a:r>
              <a:rPr sz="3318" dirty="0"/>
              <a:t> </a:t>
            </a:r>
            <a:r>
              <a:rPr sz="3318" dirty="0" err="1"/>
              <a:t>qualsiasi</a:t>
            </a:r>
            <a:r>
              <a:rPr sz="3318" dirty="0"/>
              <a:t> </a:t>
            </a:r>
            <a:r>
              <a:rPr sz="3318" dirty="0" err="1"/>
              <a:t>funzione</a:t>
            </a:r>
            <a:r>
              <a:rPr sz="3318" dirty="0"/>
              <a:t> </a:t>
            </a:r>
            <a:r>
              <a:rPr sz="3318" dirty="0" err="1"/>
              <a:t>calcolabile</a:t>
            </a:r>
            <a:r>
              <a:rPr sz="3318" dirty="0"/>
              <a:t>. On Computable numbers, with an application of the </a:t>
            </a:r>
            <a:r>
              <a:rPr sz="3318" dirty="0" err="1"/>
              <a:t>entscheidungs</a:t>
            </a:r>
            <a:r>
              <a:rPr sz="3318" dirty="0"/>
              <a:t>-problem 1936. I </a:t>
            </a:r>
            <a:r>
              <a:rPr sz="3318" dirty="0" err="1"/>
              <a:t>principi</a:t>
            </a:r>
            <a:r>
              <a:rPr sz="3318" dirty="0"/>
              <a:t> di </a:t>
            </a:r>
            <a:r>
              <a:rPr sz="3318" dirty="0" err="1"/>
              <a:t>funzionamento</a:t>
            </a:r>
            <a:r>
              <a:rPr sz="3318" dirty="0"/>
              <a:t> </a:t>
            </a:r>
            <a:r>
              <a:rPr sz="3318" dirty="0" err="1"/>
              <a:t>sono</a:t>
            </a:r>
            <a:r>
              <a:rPr sz="3318" dirty="0"/>
              <a:t>:</a:t>
            </a:r>
          </a:p>
          <a:p>
            <a:pPr marL="451484" lvl="0" indent="-451484" algn="just" defTabSz="652145">
              <a:spcBef>
                <a:spcPts val="3000"/>
              </a:spcBef>
              <a:buBlip>
                <a:blip r:embed="rId3"/>
              </a:buBlip>
              <a:defRPr sz="1800">
                <a:solidFill>
                  <a:srgbClr val="000000"/>
                </a:solidFill>
              </a:defRPr>
            </a:pPr>
            <a:r>
              <a:rPr sz="3318" dirty="0"/>
              <a:t>la </a:t>
            </a:r>
            <a:r>
              <a:rPr sz="3318" dirty="0" err="1"/>
              <a:t>ricorsività</a:t>
            </a:r>
            <a:r>
              <a:rPr sz="3318" dirty="0"/>
              <a:t>;</a:t>
            </a:r>
          </a:p>
          <a:p>
            <a:pPr marL="451484" lvl="0" indent="-451484" algn="just" defTabSz="652145">
              <a:spcBef>
                <a:spcPts val="3000"/>
              </a:spcBef>
              <a:buBlip>
                <a:blip r:embed="rId3"/>
              </a:buBlip>
              <a:defRPr sz="1800">
                <a:solidFill>
                  <a:srgbClr val="000000"/>
                </a:solidFill>
              </a:defRPr>
            </a:pPr>
            <a:r>
              <a:rPr sz="3318" dirty="0"/>
              <a:t>la </a:t>
            </a:r>
            <a:r>
              <a:rPr sz="3318" dirty="0" err="1"/>
              <a:t>finitezza</a:t>
            </a:r>
            <a:r>
              <a:rPr sz="3318" dirty="0"/>
              <a:t> </a:t>
            </a:r>
            <a:r>
              <a:rPr sz="3318" dirty="0" err="1"/>
              <a:t>degli</a:t>
            </a:r>
            <a:r>
              <a:rPr sz="3318" dirty="0"/>
              <a:t> </a:t>
            </a:r>
            <a:r>
              <a:rPr sz="3318" dirty="0" err="1"/>
              <a:t>stati</a:t>
            </a:r>
            <a:r>
              <a:rPr sz="3318" dirty="0"/>
              <a:t> </a:t>
            </a:r>
            <a:r>
              <a:rPr sz="3318" dirty="0" err="1"/>
              <a:t>logici</a:t>
            </a:r>
            <a:r>
              <a:rPr sz="3318" dirty="0"/>
              <a:t>;</a:t>
            </a:r>
          </a:p>
          <a:p>
            <a:pPr marL="451484" lvl="0" indent="-451484" algn="just" defTabSz="652145">
              <a:spcBef>
                <a:spcPts val="3000"/>
              </a:spcBef>
              <a:buBlip>
                <a:blip r:embed="rId3"/>
              </a:buBlip>
              <a:defRPr sz="1800">
                <a:solidFill>
                  <a:srgbClr val="000000"/>
                </a:solidFill>
              </a:defRPr>
            </a:pPr>
            <a:r>
              <a:rPr sz="3318" dirty="0"/>
              <a:t>un </a:t>
            </a:r>
            <a:r>
              <a:rPr sz="3318" dirty="0" err="1"/>
              <a:t>nastro</a:t>
            </a:r>
            <a:r>
              <a:rPr sz="3318" dirty="0"/>
              <a:t> </a:t>
            </a:r>
            <a:r>
              <a:rPr sz="3318" dirty="0" err="1"/>
              <a:t>infinito</a:t>
            </a:r>
            <a:r>
              <a:rPr sz="3318" dirty="0"/>
              <a:t> in </a:t>
            </a:r>
            <a:r>
              <a:rPr sz="3318" dirty="0" err="1"/>
              <a:t>entrambe</a:t>
            </a:r>
            <a:r>
              <a:rPr sz="3318" dirty="0"/>
              <a:t> le </a:t>
            </a:r>
            <a:r>
              <a:rPr sz="3318" dirty="0" err="1"/>
              <a:t>direzioni</a:t>
            </a:r>
            <a:r>
              <a:rPr sz="3318" dirty="0"/>
              <a:t> </a:t>
            </a:r>
            <a:r>
              <a:rPr sz="3318" dirty="0" err="1"/>
              <a:t>diviso</a:t>
            </a:r>
            <a:r>
              <a:rPr sz="3318" dirty="0"/>
              <a:t> in </a:t>
            </a:r>
            <a:r>
              <a:rPr sz="3318" dirty="0" err="1"/>
              <a:t>caselle</a:t>
            </a:r>
            <a:r>
              <a:rPr sz="3318" dirty="0"/>
              <a:t> ( la </a:t>
            </a:r>
            <a:r>
              <a:rPr sz="3318" dirty="0" err="1"/>
              <a:t>memoria</a:t>
            </a:r>
            <a:r>
              <a:rPr sz="3318" dirty="0"/>
              <a:t>);</a:t>
            </a:r>
          </a:p>
          <a:p>
            <a:pPr marL="451484" lvl="0" indent="-451484" algn="just" defTabSz="652145">
              <a:spcBef>
                <a:spcPts val="3000"/>
              </a:spcBef>
              <a:buBlip>
                <a:blip r:embed="rId3"/>
              </a:buBlip>
              <a:defRPr sz="1800">
                <a:solidFill>
                  <a:srgbClr val="000000"/>
                </a:solidFill>
              </a:defRPr>
            </a:pPr>
            <a:r>
              <a:rPr sz="3318" dirty="0" err="1"/>
              <a:t>una</a:t>
            </a:r>
            <a:r>
              <a:rPr sz="3318" dirty="0"/>
              <a:t> </a:t>
            </a:r>
            <a:r>
              <a:rPr sz="3318" dirty="0" err="1"/>
              <a:t>testina</a:t>
            </a:r>
            <a:r>
              <a:rPr sz="3318" dirty="0"/>
              <a:t> </a:t>
            </a:r>
            <a:r>
              <a:rPr sz="3318" dirty="0" err="1"/>
              <a:t>che</a:t>
            </a:r>
            <a:r>
              <a:rPr sz="3318" dirty="0"/>
              <a:t> </a:t>
            </a:r>
            <a:r>
              <a:rPr sz="3318" dirty="0" err="1"/>
              <a:t>legge</a:t>
            </a:r>
            <a:r>
              <a:rPr sz="3318" dirty="0"/>
              <a:t> i </a:t>
            </a:r>
            <a:r>
              <a:rPr sz="3318" dirty="0" err="1"/>
              <a:t>simboli</a:t>
            </a:r>
            <a:r>
              <a:rPr sz="3318" dirty="0"/>
              <a:t>;</a:t>
            </a:r>
          </a:p>
          <a:p>
            <a:pPr marL="451484" lvl="0" indent="-451484" algn="just" defTabSz="652145">
              <a:spcBef>
                <a:spcPts val="3000"/>
              </a:spcBef>
              <a:buBlip>
                <a:blip r:embed="rId3"/>
              </a:buBlip>
              <a:defRPr sz="1800">
                <a:solidFill>
                  <a:srgbClr val="000000"/>
                </a:solidFill>
              </a:defRPr>
            </a:pPr>
            <a:r>
              <a:rPr sz="3318" dirty="0"/>
              <a:t>le </a:t>
            </a:r>
            <a:r>
              <a:rPr sz="3318" dirty="0" err="1"/>
              <a:t>soluzioni</a:t>
            </a:r>
            <a:r>
              <a:rPr sz="3318" dirty="0"/>
              <a:t> </a:t>
            </a:r>
            <a:r>
              <a:rPr sz="3318" dirty="0" err="1"/>
              <a:t>sono</a:t>
            </a:r>
            <a:r>
              <a:rPr sz="3318" dirty="0"/>
              <a:t> </a:t>
            </a:r>
            <a:r>
              <a:rPr sz="3318" dirty="0" err="1"/>
              <a:t>costituite</a:t>
            </a:r>
            <a:r>
              <a:rPr sz="3318" dirty="0"/>
              <a:t> da un </a:t>
            </a:r>
            <a:r>
              <a:rPr sz="3318" dirty="0" err="1"/>
              <a:t>numero</a:t>
            </a:r>
            <a:r>
              <a:rPr sz="3318" dirty="0"/>
              <a:t> </a:t>
            </a:r>
            <a:r>
              <a:rPr sz="3318" dirty="0" err="1"/>
              <a:t>limitato</a:t>
            </a:r>
            <a:r>
              <a:rPr sz="3318" dirty="0"/>
              <a:t> di </a:t>
            </a:r>
            <a:r>
              <a:rPr sz="3318" dirty="0" err="1"/>
              <a:t>passi</a:t>
            </a:r>
            <a:r>
              <a:rPr sz="3318" dirty="0"/>
              <a:t>.</a:t>
            </a: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>
            <a:spLocks noGrp="1"/>
          </p:cNvSpPr>
          <p:nvPr>
            <p:ph type="body" idx="1"/>
          </p:nvPr>
        </p:nvSpPr>
        <p:spPr>
          <a:xfrm>
            <a:off x="526704" y="1601416"/>
            <a:ext cx="21437600" cy="8039101"/>
          </a:xfrm>
          <a:prstGeom prst="rect">
            <a:avLst/>
          </a:prstGeom>
        </p:spPr>
        <p:txBody>
          <a:bodyPr/>
          <a:lstStyle/>
          <a:p>
            <a:pPr marL="445769" lvl="0" indent="-445769" algn="just" defTabSz="643889">
              <a:spcBef>
                <a:spcPts val="39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666" dirty="0" err="1"/>
              <a:t>Nel</a:t>
            </a:r>
            <a:r>
              <a:rPr sz="3666" dirty="0"/>
              <a:t> 1950  Turing ( Computing machinery and intelligence) </a:t>
            </a:r>
            <a:r>
              <a:rPr sz="3666" dirty="0" err="1"/>
              <a:t>sfida</a:t>
            </a:r>
            <a:r>
              <a:rPr sz="3666" dirty="0"/>
              <a:t> la </a:t>
            </a:r>
            <a:r>
              <a:rPr sz="3666" dirty="0" err="1"/>
              <a:t>comunità</a:t>
            </a:r>
            <a:r>
              <a:rPr sz="3666" dirty="0"/>
              <a:t> </a:t>
            </a:r>
            <a:r>
              <a:rPr sz="3666" dirty="0" err="1"/>
              <a:t>scientifica</a:t>
            </a:r>
            <a:r>
              <a:rPr sz="3666" dirty="0"/>
              <a:t> a </a:t>
            </a:r>
            <a:r>
              <a:rPr sz="3666" dirty="0" err="1"/>
              <a:t>distinguere</a:t>
            </a:r>
            <a:r>
              <a:rPr sz="3666" dirty="0"/>
              <a:t> le </a:t>
            </a:r>
            <a:r>
              <a:rPr sz="3666" dirty="0" err="1"/>
              <a:t>risposte</a:t>
            </a:r>
            <a:r>
              <a:rPr sz="3666" dirty="0"/>
              <a:t> </a:t>
            </a:r>
            <a:r>
              <a:rPr sz="3666" dirty="0" err="1" smtClean="0"/>
              <a:t>dat</a:t>
            </a:r>
            <a:r>
              <a:rPr lang="it-IT" sz="3666" dirty="0" smtClean="0"/>
              <a:t>e</a:t>
            </a:r>
            <a:r>
              <a:rPr sz="3666" dirty="0" smtClean="0"/>
              <a:t> </a:t>
            </a:r>
            <a:r>
              <a:rPr sz="3666" dirty="0"/>
              <a:t>a </a:t>
            </a:r>
            <a:r>
              <a:rPr sz="3666" dirty="0" err="1"/>
              <a:t>certe</a:t>
            </a:r>
            <a:r>
              <a:rPr sz="3666" dirty="0"/>
              <a:t> </a:t>
            </a:r>
            <a:r>
              <a:rPr sz="3666" dirty="0" err="1"/>
              <a:t>domande</a:t>
            </a:r>
            <a:r>
              <a:rPr sz="3666" dirty="0"/>
              <a:t> di </a:t>
            </a:r>
            <a:r>
              <a:rPr sz="3666" dirty="0" err="1"/>
              <a:t>una</a:t>
            </a:r>
            <a:r>
              <a:rPr sz="3666" dirty="0"/>
              <a:t> </a:t>
            </a:r>
            <a:r>
              <a:rPr sz="3666" dirty="0" err="1"/>
              <a:t>macchina</a:t>
            </a:r>
            <a:r>
              <a:rPr sz="3666" dirty="0"/>
              <a:t> da </a:t>
            </a:r>
            <a:r>
              <a:rPr sz="3666" dirty="0" err="1"/>
              <a:t>quelle</a:t>
            </a:r>
            <a:r>
              <a:rPr sz="3666" dirty="0"/>
              <a:t> di </a:t>
            </a:r>
            <a:r>
              <a:rPr sz="3666" dirty="0" err="1"/>
              <a:t>una</a:t>
            </a:r>
            <a:r>
              <a:rPr sz="3666" dirty="0"/>
              <a:t> </a:t>
            </a:r>
            <a:r>
              <a:rPr sz="3666" dirty="0" err="1"/>
              <a:t>mente</a:t>
            </a:r>
            <a:r>
              <a:rPr sz="3666" dirty="0"/>
              <a:t> </a:t>
            </a:r>
            <a:r>
              <a:rPr sz="3666" dirty="0" err="1"/>
              <a:t>umana</a:t>
            </a:r>
            <a:r>
              <a:rPr sz="3666" dirty="0"/>
              <a:t>. </a:t>
            </a:r>
            <a:r>
              <a:rPr sz="3666" dirty="0" err="1"/>
              <a:t>Nasce</a:t>
            </a:r>
            <a:r>
              <a:rPr sz="3666" dirty="0"/>
              <a:t> </a:t>
            </a:r>
            <a:r>
              <a:rPr sz="3666" dirty="0" err="1"/>
              <a:t>l’Intelligenza</a:t>
            </a:r>
            <a:r>
              <a:rPr sz="3666" dirty="0"/>
              <a:t> </a:t>
            </a:r>
            <a:r>
              <a:rPr sz="3666" dirty="0" err="1"/>
              <a:t>Artificiale</a:t>
            </a:r>
            <a:r>
              <a:rPr sz="3666" dirty="0"/>
              <a:t>  </a:t>
            </a:r>
            <a:r>
              <a:rPr sz="3666" dirty="0" err="1"/>
              <a:t>moderna</a:t>
            </a:r>
            <a:r>
              <a:rPr sz="3666" dirty="0"/>
              <a:t>: è </a:t>
            </a:r>
            <a:r>
              <a:rPr sz="3666" dirty="0" err="1"/>
              <a:t>possibile</a:t>
            </a:r>
            <a:r>
              <a:rPr sz="3666" dirty="0"/>
              <a:t> </a:t>
            </a:r>
            <a:r>
              <a:rPr sz="3666" dirty="0" err="1"/>
              <a:t>simulare</a:t>
            </a:r>
            <a:r>
              <a:rPr sz="3666" dirty="0"/>
              <a:t> </a:t>
            </a:r>
            <a:r>
              <a:rPr sz="3666" dirty="0" err="1"/>
              <a:t>l’intelligenza</a:t>
            </a:r>
            <a:r>
              <a:rPr sz="3666" dirty="0"/>
              <a:t> </a:t>
            </a:r>
            <a:r>
              <a:rPr sz="3666" dirty="0" err="1"/>
              <a:t>umana</a:t>
            </a:r>
            <a:r>
              <a:rPr sz="3666" dirty="0"/>
              <a:t> </a:t>
            </a:r>
            <a:r>
              <a:rPr sz="3666" dirty="0" err="1"/>
              <a:t>attraverso</a:t>
            </a:r>
            <a:r>
              <a:rPr sz="3666" dirty="0"/>
              <a:t> i computer. </a:t>
            </a:r>
          </a:p>
          <a:p>
            <a:pPr marL="445769" lvl="0" indent="-445769" algn="just" defTabSz="643889">
              <a:spcBef>
                <a:spcPts val="39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666" dirty="0" err="1"/>
              <a:t>Limiti</a:t>
            </a:r>
            <a:r>
              <a:rPr sz="3666" dirty="0"/>
              <a:t> e </a:t>
            </a:r>
            <a:r>
              <a:rPr sz="3666" dirty="0" err="1"/>
              <a:t>problematiche</a:t>
            </a:r>
            <a:r>
              <a:rPr sz="3666" dirty="0"/>
              <a:t>:</a:t>
            </a:r>
          </a:p>
          <a:p>
            <a:pPr marL="445769" lvl="0" indent="-445769" algn="just" defTabSz="643889">
              <a:spcBef>
                <a:spcPts val="39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666" dirty="0" err="1"/>
              <a:t>l’argomento</a:t>
            </a:r>
            <a:r>
              <a:rPr sz="3666" dirty="0"/>
              <a:t> </a:t>
            </a:r>
            <a:r>
              <a:rPr sz="3666" dirty="0" err="1"/>
              <a:t>dell’autocoscienza</a:t>
            </a:r>
            <a:r>
              <a:rPr sz="3666" dirty="0"/>
              <a:t>;</a:t>
            </a:r>
          </a:p>
          <a:p>
            <a:pPr marL="445769" lvl="0" indent="-445769" algn="just" defTabSz="643889">
              <a:spcBef>
                <a:spcPts val="39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666" dirty="0"/>
              <a:t>la </a:t>
            </a:r>
            <a:r>
              <a:rPr sz="3666" dirty="0" err="1"/>
              <a:t>dimensione</a:t>
            </a:r>
            <a:r>
              <a:rPr sz="3666" dirty="0"/>
              <a:t> </a:t>
            </a:r>
            <a:r>
              <a:rPr sz="3666" dirty="0" err="1"/>
              <a:t>biologica</a:t>
            </a:r>
            <a:r>
              <a:rPr sz="3666" dirty="0"/>
              <a:t> </a:t>
            </a:r>
            <a:r>
              <a:rPr sz="3666" dirty="0" err="1"/>
              <a:t>della</a:t>
            </a:r>
            <a:r>
              <a:rPr sz="3666" dirty="0"/>
              <a:t> </a:t>
            </a:r>
            <a:r>
              <a:rPr sz="3666" dirty="0" err="1"/>
              <a:t>cognitività</a:t>
            </a:r>
            <a:r>
              <a:rPr sz="3666" dirty="0"/>
              <a:t> </a:t>
            </a:r>
            <a:r>
              <a:rPr sz="3666" dirty="0" err="1"/>
              <a:t>umana</a:t>
            </a:r>
            <a:r>
              <a:rPr sz="3666" dirty="0"/>
              <a:t>. In The chemical basis of morphogenesis </a:t>
            </a:r>
            <a:r>
              <a:rPr sz="3666" dirty="0" err="1"/>
              <a:t>applica</a:t>
            </a:r>
            <a:r>
              <a:rPr sz="3666" dirty="0"/>
              <a:t> i </a:t>
            </a:r>
            <a:r>
              <a:rPr sz="3666" dirty="0" err="1"/>
              <a:t>modelli</a:t>
            </a:r>
            <a:r>
              <a:rPr sz="3666" dirty="0"/>
              <a:t> </a:t>
            </a:r>
            <a:r>
              <a:rPr sz="3666" dirty="0" err="1"/>
              <a:t>formali</a:t>
            </a:r>
            <a:r>
              <a:rPr sz="3666" dirty="0"/>
              <a:t> </a:t>
            </a:r>
            <a:r>
              <a:rPr sz="3666" dirty="0" err="1"/>
              <a:t>allo</a:t>
            </a:r>
            <a:r>
              <a:rPr sz="3666" dirty="0"/>
              <a:t> </a:t>
            </a:r>
            <a:r>
              <a:rPr sz="3666" dirty="0" err="1"/>
              <a:t>sviluppo</a:t>
            </a:r>
            <a:r>
              <a:rPr sz="3666" dirty="0"/>
              <a:t> </a:t>
            </a:r>
            <a:r>
              <a:rPr sz="3666" dirty="0" err="1"/>
              <a:t>degli</a:t>
            </a:r>
            <a:r>
              <a:rPr sz="3666" dirty="0"/>
              <a:t> </a:t>
            </a:r>
            <a:r>
              <a:rPr sz="3666" dirty="0" err="1"/>
              <a:t>embrioni</a:t>
            </a:r>
            <a:r>
              <a:rPr sz="3666" dirty="0"/>
              <a:t>, </a:t>
            </a:r>
            <a:r>
              <a:rPr sz="3666" dirty="0" err="1"/>
              <a:t>che</a:t>
            </a:r>
            <a:r>
              <a:rPr sz="3666" dirty="0"/>
              <a:t> è </a:t>
            </a:r>
            <a:r>
              <a:rPr sz="3666" dirty="0" err="1"/>
              <a:t>simulabile</a:t>
            </a:r>
            <a:r>
              <a:rPr sz="3666" dirty="0"/>
              <a:t> </a:t>
            </a:r>
            <a:r>
              <a:rPr sz="3666" dirty="0" err="1"/>
              <a:t>dalle</a:t>
            </a:r>
            <a:r>
              <a:rPr sz="3666" dirty="0"/>
              <a:t> </a:t>
            </a:r>
            <a:r>
              <a:rPr sz="3666" dirty="0" err="1"/>
              <a:t>macchine</a:t>
            </a:r>
            <a:r>
              <a:rPr sz="3666" dirty="0"/>
              <a:t> </a:t>
            </a:r>
            <a:r>
              <a:rPr sz="3666" dirty="0" err="1"/>
              <a:t>che</a:t>
            </a:r>
            <a:r>
              <a:rPr sz="3666" dirty="0"/>
              <a:t> </a:t>
            </a:r>
            <a:r>
              <a:rPr sz="3666" dirty="0" err="1"/>
              <a:t>apprendono</a:t>
            </a:r>
            <a:r>
              <a:rPr sz="3666" dirty="0"/>
              <a:t> ( </a:t>
            </a:r>
            <a:r>
              <a:rPr sz="3666" dirty="0" err="1"/>
              <a:t>Hellen</a:t>
            </a:r>
            <a:r>
              <a:rPr sz="3666" dirty="0"/>
              <a:t> Keller).</a:t>
            </a:r>
          </a:p>
          <a:p>
            <a:pPr marL="445769" lvl="0" indent="-445769" algn="just" defTabSz="643889">
              <a:spcBef>
                <a:spcPts val="3900"/>
              </a:spcBef>
              <a:buBlip>
                <a:blip r:embed="rId2"/>
              </a:buBlip>
              <a:defRPr sz="1800">
                <a:solidFill>
                  <a:srgbClr val="000000"/>
                </a:solidFill>
              </a:defRPr>
            </a:pPr>
            <a:r>
              <a:rPr sz="3666" dirty="0" err="1"/>
              <a:t>L’intelligenza</a:t>
            </a:r>
            <a:r>
              <a:rPr sz="3666" dirty="0"/>
              <a:t> è </a:t>
            </a:r>
            <a:r>
              <a:rPr sz="3666" dirty="0" err="1"/>
              <a:t>riducibile</a:t>
            </a:r>
            <a:r>
              <a:rPr sz="3666" dirty="0"/>
              <a:t> </a:t>
            </a:r>
            <a:r>
              <a:rPr sz="3666" dirty="0" err="1"/>
              <a:t>alla</a:t>
            </a:r>
            <a:r>
              <a:rPr sz="3666" dirty="0"/>
              <a:t> </a:t>
            </a:r>
            <a:r>
              <a:rPr sz="3666" dirty="0" err="1"/>
              <a:t>manipolazione</a:t>
            </a:r>
            <a:r>
              <a:rPr sz="3666" dirty="0"/>
              <a:t> di </a:t>
            </a:r>
            <a:r>
              <a:rPr sz="3666" dirty="0" err="1"/>
              <a:t>simboli</a:t>
            </a:r>
            <a:r>
              <a:rPr sz="3666" dirty="0"/>
              <a:t> </a:t>
            </a:r>
            <a:r>
              <a:rPr sz="3666" dirty="0" err="1"/>
              <a:t>arbitrari</a:t>
            </a:r>
            <a:r>
              <a:rPr sz="3666" dirty="0"/>
              <a:t>, </a:t>
            </a:r>
            <a:r>
              <a:rPr sz="3666" dirty="0" err="1"/>
              <a:t>dunque</a:t>
            </a:r>
            <a:r>
              <a:rPr sz="3666" dirty="0"/>
              <a:t> </a:t>
            </a:r>
            <a:r>
              <a:rPr sz="3666" dirty="0" err="1"/>
              <a:t>una</a:t>
            </a:r>
            <a:r>
              <a:rPr sz="3666" dirty="0"/>
              <a:t> </a:t>
            </a:r>
            <a:r>
              <a:rPr sz="3666" dirty="0" err="1"/>
              <a:t>funzione</a:t>
            </a:r>
            <a:r>
              <a:rPr sz="3666" dirty="0"/>
              <a:t> </a:t>
            </a:r>
            <a:r>
              <a:rPr sz="3666" dirty="0" err="1"/>
              <a:t>dell’organizzazione</a:t>
            </a:r>
            <a:r>
              <a:rPr sz="3666" dirty="0"/>
              <a:t> di un </a:t>
            </a:r>
            <a:r>
              <a:rPr sz="3666" dirty="0" err="1"/>
              <a:t>sistema</a:t>
            </a:r>
            <a:r>
              <a:rPr sz="3666" dirty="0"/>
              <a:t> e </a:t>
            </a:r>
            <a:r>
              <a:rPr sz="3666" dirty="0" err="1"/>
              <a:t>dei</a:t>
            </a:r>
            <a:r>
              <a:rPr sz="3666" dirty="0"/>
              <a:t> </a:t>
            </a:r>
            <a:r>
              <a:rPr sz="3666" dirty="0" err="1"/>
              <a:t>suoi</a:t>
            </a:r>
            <a:r>
              <a:rPr sz="3666" dirty="0"/>
              <a:t> </a:t>
            </a:r>
            <a:r>
              <a:rPr sz="3666" dirty="0" err="1"/>
              <a:t>processi</a:t>
            </a:r>
            <a:r>
              <a:rPr sz="3666" dirty="0"/>
              <a:t> </a:t>
            </a:r>
            <a:r>
              <a:rPr sz="3666" dirty="0" err="1"/>
              <a:t>operatori</a:t>
            </a:r>
            <a:r>
              <a:rPr sz="3666" dirty="0"/>
              <a:t> sui </a:t>
            </a:r>
            <a:r>
              <a:rPr sz="3666" dirty="0" err="1"/>
              <a:t>simboli</a:t>
            </a:r>
            <a:r>
              <a:rPr sz="3666" dirty="0"/>
              <a:t>: le </a:t>
            </a:r>
            <a:r>
              <a:rPr sz="3666" dirty="0" err="1"/>
              <a:t>strutture</a:t>
            </a:r>
            <a:r>
              <a:rPr sz="3666" dirty="0"/>
              <a:t> </a:t>
            </a:r>
            <a:r>
              <a:rPr sz="3666" dirty="0" err="1"/>
              <a:t>che</a:t>
            </a:r>
            <a:r>
              <a:rPr sz="3666" dirty="0"/>
              <a:t> li </a:t>
            </a:r>
            <a:r>
              <a:rPr sz="3666" dirty="0" err="1"/>
              <a:t>manipolano</a:t>
            </a:r>
            <a:r>
              <a:rPr sz="3666" dirty="0"/>
              <a:t> non </a:t>
            </a:r>
            <a:r>
              <a:rPr sz="3666" dirty="0" err="1"/>
              <a:t>vengono</a:t>
            </a:r>
            <a:r>
              <a:rPr sz="3666" dirty="0"/>
              <a:t> </a:t>
            </a:r>
            <a:r>
              <a:rPr sz="3666" dirty="0" err="1" smtClean="0"/>
              <a:t>pres</a:t>
            </a:r>
            <a:r>
              <a:rPr lang="it-IT" sz="3666" dirty="0" smtClean="0"/>
              <a:t>e</a:t>
            </a:r>
            <a:r>
              <a:rPr sz="3666" dirty="0" smtClean="0"/>
              <a:t> </a:t>
            </a:r>
            <a:r>
              <a:rPr sz="3666" dirty="0"/>
              <a:t>in </a:t>
            </a:r>
            <a:r>
              <a:rPr sz="3666" dirty="0" err="1"/>
              <a:t>considerazione</a:t>
            </a:r>
            <a:r>
              <a:rPr sz="3666" dirty="0"/>
              <a:t>.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Immagine 42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741400" y="2986997"/>
            <a:ext cx="9339853" cy="9116103"/>
          </a:xfrm>
          <a:prstGeom prst="rect">
            <a:avLst/>
          </a:prstGeom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44" name="Shape 44"/>
          <p:cNvSpPr>
            <a:spLocks noGrp="1"/>
          </p:cNvSpPr>
          <p:nvPr>
            <p:ph type="title"/>
          </p:nvPr>
        </p:nvSpPr>
        <p:spPr>
          <a:xfrm>
            <a:off x="1473200" y="2120900"/>
            <a:ext cx="12268200" cy="185678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La </a:t>
            </a:r>
            <a:r>
              <a:rPr sz="10800" dirty="0" err="1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svolta</a:t>
            </a: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sz="10800" dirty="0" err="1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linguistica</a:t>
            </a: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</p:txBody>
      </p:sp>
      <p:sp>
        <p:nvSpPr>
          <p:cNvPr id="45" name="Shape 45"/>
          <p:cNvSpPr>
            <a:spLocks noGrp="1"/>
          </p:cNvSpPr>
          <p:nvPr>
            <p:ph type="body" idx="1"/>
          </p:nvPr>
        </p:nvSpPr>
        <p:spPr>
          <a:xfrm>
            <a:off x="1473200" y="4193704"/>
            <a:ext cx="11078840" cy="633670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lvl="0" indent="0" algn="just" defTabSz="914400">
              <a:lnSpc>
                <a:spcPct val="90000"/>
              </a:lnSpc>
              <a:spcBef>
                <a:spcPts val="600"/>
              </a:spcBef>
              <a:buClr>
                <a:srgbClr val="0BD0D9"/>
              </a:buClr>
              <a:buSzTx/>
              <a:buFont typeface="Wingdings 2"/>
              <a:buNone/>
              <a:defRPr sz="1800">
                <a:solidFill>
                  <a:srgbClr val="000000"/>
                </a:solidFill>
              </a:defRPr>
            </a:pP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Intorno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agli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anni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sessanta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Richard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Rorty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elabora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una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nuova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espressione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, “</a:t>
            </a:r>
            <a:r>
              <a:rPr sz="3800" i="1" dirty="0" err="1">
                <a:latin typeface="Constantia"/>
                <a:ea typeface="Constantia"/>
                <a:cs typeface="Constantia"/>
                <a:sym typeface="Constantia"/>
              </a:rPr>
              <a:t>svolta</a:t>
            </a:r>
            <a:r>
              <a:rPr sz="3800" i="1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i="1" dirty="0" err="1">
                <a:latin typeface="Constantia"/>
                <a:ea typeface="Constantia"/>
                <a:cs typeface="Constantia"/>
                <a:sym typeface="Constantia"/>
              </a:rPr>
              <a:t>linguistica</a:t>
            </a:r>
            <a:r>
              <a:rPr sz="3800" i="1" dirty="0">
                <a:latin typeface="Constantia"/>
                <a:ea typeface="Constantia"/>
                <a:cs typeface="Constantia"/>
                <a:sym typeface="Constantia"/>
              </a:rPr>
              <a:t>” </a:t>
            </a:r>
            <a:r>
              <a:rPr lang="it-IT" sz="3800" dirty="0">
                <a:latin typeface="Constantia"/>
                <a:ea typeface="Constantia"/>
                <a:cs typeface="Constantia"/>
                <a:sym typeface="Constantia"/>
              </a:rPr>
              <a:t>,</a:t>
            </a:r>
            <a:r>
              <a:rPr sz="3800" dirty="0" smtClean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l’analisi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del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linguaggio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poteva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essere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utilizzata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per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risolvere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i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problemi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filosofici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.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Risulta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rilevante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nel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panorama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delle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lang="it-IT" sz="3800" dirty="0" err="1">
                <a:latin typeface="Constantia"/>
                <a:ea typeface="Constantia"/>
                <a:cs typeface="Constantia"/>
                <a:sym typeface="Constantia"/>
              </a:rPr>
              <a:t>S</a:t>
            </a:r>
            <a:r>
              <a:rPr sz="3800" dirty="0" err="1" smtClean="0">
                <a:latin typeface="Constantia"/>
                <a:ea typeface="Constantia"/>
                <a:cs typeface="Constantia"/>
                <a:sym typeface="Constantia"/>
              </a:rPr>
              <a:t>cienze</a:t>
            </a:r>
            <a:r>
              <a:rPr sz="3800" dirty="0" smtClean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cognitive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l’impatto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del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linguaggio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sulle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strutture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della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cognizione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. Ma la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tradizione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analitica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non è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l’unico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elemento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della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linguistica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del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Novecento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,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ricordiamo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anche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lo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strutturalismo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saussuriano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e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postsaussuriano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,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che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concepisce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la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centralità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delle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lingue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come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strumenti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 di </a:t>
            </a:r>
            <a:r>
              <a:rPr sz="3800" dirty="0" err="1">
                <a:latin typeface="Constantia"/>
                <a:ea typeface="Constantia"/>
                <a:cs typeface="Constantia"/>
                <a:sym typeface="Constantia"/>
              </a:rPr>
              <a:t>conoscenza</a:t>
            </a:r>
            <a:r>
              <a:rPr sz="3800" dirty="0">
                <a:latin typeface="Constantia"/>
                <a:ea typeface="Constantia"/>
                <a:cs typeface="Constantia"/>
                <a:sym typeface="Constantia"/>
              </a:rPr>
              <a:t>.</a:t>
            </a:r>
          </a:p>
        </p:txBody>
      </p:sp>
      <p:sp>
        <p:nvSpPr>
          <p:cNvPr id="46" name="Shape 46"/>
          <p:cNvSpPr/>
          <p:nvPr/>
        </p:nvSpPr>
        <p:spPr>
          <a:xfrm>
            <a:off x="-5561962" y="7747000"/>
            <a:ext cx="836130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914400">
              <a:lnSpc>
                <a:spcPct val="90000"/>
              </a:lnSpc>
              <a:spcBef>
                <a:spcPts val="600"/>
              </a:spcBef>
              <a:buClr>
                <a:srgbClr val="0BD0D9"/>
              </a:buClr>
              <a:buFont typeface="Wingdings 2"/>
              <a:defRPr sz="2600">
                <a:solidFill>
                  <a:srgbClr val="000000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</a:lstStyle>
          <a:p>
            <a:pPr lvl="0">
              <a:defRPr sz="1800"/>
            </a:pPr>
            <a:r>
              <a:rPr sz="2600"/>
              <a:t>Intor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Immagine 47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741400" y="3924299"/>
            <a:ext cx="8379502" cy="8178801"/>
          </a:xfrm>
          <a:prstGeom prst="rect">
            <a:avLst/>
          </a:prstGeom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50" name="Shape 50"/>
          <p:cNvSpPr>
            <a:spLocks noGrp="1"/>
          </p:cNvSpPr>
          <p:nvPr>
            <p:ph type="title"/>
          </p:nvPr>
        </p:nvSpPr>
        <p:spPr>
          <a:xfrm>
            <a:off x="14781308" y="571500"/>
            <a:ext cx="7464004" cy="29972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Chomsky</a:t>
            </a:r>
          </a:p>
        </p:txBody>
      </p:sp>
      <p:sp>
        <p:nvSpPr>
          <p:cNvPr id="49" name="Shape 49"/>
          <p:cNvSpPr>
            <a:spLocks noGrp="1"/>
          </p:cNvSpPr>
          <p:nvPr>
            <p:ph type="body" idx="1"/>
          </p:nvPr>
        </p:nvSpPr>
        <p:spPr>
          <a:xfrm>
            <a:off x="513096" y="877035"/>
            <a:ext cx="13174313" cy="11961931"/>
          </a:xfrm>
          <a:prstGeom prst="rect">
            <a:avLst/>
          </a:prstGeom>
        </p:spPr>
        <p:txBody>
          <a:bodyPr/>
          <a:lstStyle/>
          <a:p>
            <a:pPr marL="0" lvl="0" indent="0" algn="just" defTabSz="813816">
              <a:spcBef>
                <a:spcPts val="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827">
                <a:latin typeface="Constantia"/>
                <a:ea typeface="Constantia"/>
                <a:cs typeface="Constantia"/>
                <a:sym typeface="Constantia"/>
              </a:rPr>
              <a:t>Per </a:t>
            </a:r>
            <a:r>
              <a:rPr sz="3827">
                <a:solidFill>
                  <a:srgbClr val="FF0000"/>
                </a:solidFill>
                <a:latin typeface="Constantia"/>
                <a:ea typeface="Constantia"/>
                <a:cs typeface="Constantia"/>
                <a:sym typeface="Constantia"/>
              </a:rPr>
              <a:t>Chomsky</a:t>
            </a:r>
            <a:r>
              <a:rPr sz="3827">
                <a:latin typeface="Constantia"/>
                <a:ea typeface="Constantia"/>
                <a:cs typeface="Constantia"/>
                <a:sym typeface="Constantia"/>
              </a:rPr>
              <a:t> Il linguaggio è un sistema formale costituito da regole, da una rigorosa struttura sintattica. Egli da molta importanza alla nozione di </a:t>
            </a:r>
            <a:r>
              <a:rPr sz="3827" b="1">
                <a:latin typeface="Constantia"/>
                <a:ea typeface="Constantia"/>
                <a:cs typeface="Constantia"/>
                <a:sym typeface="Constantia"/>
              </a:rPr>
              <a:t>sintagma, </a:t>
            </a:r>
            <a:r>
              <a:rPr sz="3827">
                <a:latin typeface="Constantia"/>
                <a:ea typeface="Constantia"/>
                <a:cs typeface="Constantia"/>
                <a:sym typeface="Constantia"/>
              </a:rPr>
              <a:t>ovvero una via di mezzo tra frasi e categorie terminali. E’ un gruppo di parole che si raccoglie intorno ad una testa. La teoria è stata definita </a:t>
            </a:r>
            <a:r>
              <a:rPr sz="3827" b="1">
                <a:latin typeface="Constantia"/>
                <a:ea typeface="Constantia"/>
                <a:cs typeface="Constantia"/>
                <a:sym typeface="Constantia"/>
              </a:rPr>
              <a:t>grammatica generativa, </a:t>
            </a:r>
            <a:r>
              <a:rPr sz="3827">
                <a:latin typeface="Constantia"/>
                <a:ea typeface="Constantia"/>
                <a:cs typeface="Constantia"/>
                <a:sym typeface="Constantia"/>
              </a:rPr>
              <a:t>ovvero creare infinite frasi di una lingua grazie alla combinazione degli elementi grammaticali. </a:t>
            </a:r>
          </a:p>
          <a:p>
            <a:pPr marL="0" lvl="0" indent="0" algn="just" defTabSz="813816">
              <a:spcBef>
                <a:spcPts val="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827">
                <a:latin typeface="Constantia"/>
                <a:ea typeface="Constantia"/>
                <a:cs typeface="Constantia"/>
                <a:sym typeface="Constantia"/>
              </a:rPr>
              <a:t>Descrivere una lingua significa descrivere una competenza posseduta dal parlante. Questa è la grammatica della lingua. La </a:t>
            </a:r>
            <a:r>
              <a:rPr sz="3827" b="1">
                <a:latin typeface="Constantia"/>
                <a:ea typeface="Constantia"/>
                <a:cs typeface="Constantia"/>
                <a:sym typeface="Constantia"/>
              </a:rPr>
              <a:t>competenza</a:t>
            </a:r>
            <a:r>
              <a:rPr sz="3827">
                <a:latin typeface="Constantia"/>
                <a:ea typeface="Constantia"/>
                <a:cs typeface="Constantia"/>
                <a:sym typeface="Constantia"/>
              </a:rPr>
              <a:t> è un termine tecnico utilizzato per marcare la distinzione con l’</a:t>
            </a:r>
            <a:r>
              <a:rPr sz="3827" b="1">
                <a:latin typeface="Constantia"/>
                <a:ea typeface="Constantia"/>
                <a:cs typeface="Constantia"/>
                <a:sym typeface="Constantia"/>
              </a:rPr>
              <a:t>esecuzione, </a:t>
            </a:r>
            <a:r>
              <a:rPr sz="3827">
                <a:latin typeface="Constantia"/>
                <a:ea typeface="Constantia"/>
                <a:cs typeface="Constantia"/>
                <a:sym typeface="Constantia"/>
              </a:rPr>
              <a:t>ovvero l’insieme dei processi con cui la competenza viene realizzata in concreti atti linguistici. </a:t>
            </a:r>
          </a:p>
          <a:p>
            <a:pPr marL="0" lvl="0" indent="0" algn="just" defTabSz="813816">
              <a:spcBef>
                <a:spcPts val="0"/>
              </a:spcBef>
              <a:buSzTx/>
              <a:buNone/>
              <a:defRPr sz="1800">
                <a:solidFill>
                  <a:srgbClr val="000000"/>
                </a:solidFill>
              </a:defRPr>
            </a:pPr>
            <a:r>
              <a:rPr sz="3827">
                <a:latin typeface="Constantia"/>
                <a:ea typeface="Constantia"/>
                <a:cs typeface="Constantia"/>
                <a:sym typeface="Constantia"/>
              </a:rPr>
              <a:t>Chomsky non ha però approfondito il ruolo dei correlati periferici e centrali del linguaggio, concentrandosi sulle procedure formali della sintassi. 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title"/>
          </p:nvPr>
        </p:nvSpPr>
        <p:spPr>
          <a:xfrm>
            <a:off x="1030760" y="809328"/>
            <a:ext cx="21437600" cy="468052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La </a:t>
            </a:r>
            <a:r>
              <a:rPr sz="10800" dirty="0" err="1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seconda</a:t>
            </a: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sz="10800" dirty="0" err="1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fase</a:t>
            </a: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sz="10800" dirty="0" err="1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delle</a:t>
            </a: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it-IT" sz="10800" dirty="0" err="1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S</a:t>
            </a:r>
            <a:r>
              <a:rPr sz="10800" dirty="0" err="1" smtClean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cienze</a:t>
            </a:r>
            <a:r>
              <a:rPr sz="10800" dirty="0" smtClean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cognitive</a:t>
            </a:r>
          </a:p>
        </p:txBody>
      </p:sp>
      <p:sp>
        <p:nvSpPr>
          <p:cNvPr id="53" name="Shape 53"/>
          <p:cNvSpPr>
            <a:spLocks noGrp="1"/>
          </p:cNvSpPr>
          <p:nvPr>
            <p:ph type="body" idx="1"/>
          </p:nvPr>
        </p:nvSpPr>
        <p:spPr>
          <a:xfrm>
            <a:off x="454696" y="5676900"/>
            <a:ext cx="21437601" cy="8039100"/>
          </a:xfrm>
          <a:prstGeom prst="rect">
            <a:avLst/>
          </a:prstGeom>
        </p:spPr>
        <p:txBody>
          <a:bodyPr/>
          <a:lstStyle/>
          <a:p>
            <a:pPr marL="274320" lvl="0" indent="-274320" algn="just" defTabSz="914400">
              <a:lnSpc>
                <a:spcPct val="90000"/>
              </a:lnSpc>
              <a:spcBef>
                <a:spcPts val="600"/>
              </a:spcBef>
              <a:buClr>
                <a:srgbClr val="0BD0D9"/>
              </a:buClr>
              <a:buSzPct val="95000"/>
              <a:buFont typeface="Wingdings 2"/>
              <a:buChar char="●"/>
              <a:defRPr sz="1800">
                <a:solidFill>
                  <a:srgbClr val="000000"/>
                </a:solidFill>
              </a:defRPr>
            </a:pP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Nel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paradigma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neuroscientifico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mente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e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cervello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coincidono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.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Così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nasce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la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seconda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fase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delle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lang="it-IT" sz="4300" dirty="0" err="1">
                <a:latin typeface="Constantia"/>
                <a:ea typeface="Constantia"/>
                <a:cs typeface="Constantia"/>
                <a:sym typeface="Constantia"/>
              </a:rPr>
              <a:t>S</a:t>
            </a:r>
            <a:r>
              <a:rPr sz="4300" dirty="0" err="1" smtClean="0">
                <a:latin typeface="Constantia"/>
                <a:ea typeface="Constantia"/>
                <a:cs typeface="Constantia"/>
                <a:sym typeface="Constantia"/>
              </a:rPr>
              <a:t>cienze</a:t>
            </a:r>
            <a:r>
              <a:rPr sz="4300" dirty="0" smtClean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cognitive. Lo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scopo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del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processo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di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naturalizzazione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della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mente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è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quello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di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associare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sedi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neuronali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a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comportamenti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,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legare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le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funzioni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con le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strutture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e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ricostruire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le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mappe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del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rapporto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tra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fatti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mentali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e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celebrali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. </a:t>
            </a:r>
          </a:p>
          <a:p>
            <a:pPr marL="274320" lvl="0" indent="-274320" algn="just" defTabSz="914400">
              <a:lnSpc>
                <a:spcPct val="90000"/>
              </a:lnSpc>
              <a:spcBef>
                <a:spcPts val="600"/>
              </a:spcBef>
              <a:buClr>
                <a:srgbClr val="0BD0D9"/>
              </a:buClr>
              <a:buSzPct val="95000"/>
              <a:buFont typeface="Wingdings 2"/>
              <a:buChar char="●"/>
              <a:defRPr sz="1800">
                <a:solidFill>
                  <a:srgbClr val="000000"/>
                </a:solidFill>
              </a:defRPr>
            </a:pP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Il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neuro-scienziato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studia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il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cervello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attraverso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l’analisi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istologica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,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neurobiologica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,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biochimica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,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neurofisiologica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e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strumentale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,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il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cui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metodo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è legato ad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un’attività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sperimentale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 </a:t>
            </a:r>
            <a:r>
              <a:rPr sz="4300" dirty="0" err="1">
                <a:latin typeface="Constantia"/>
                <a:ea typeface="Constantia"/>
                <a:cs typeface="Constantia"/>
                <a:sym typeface="Constantia"/>
              </a:rPr>
              <a:t>rigorosa</a:t>
            </a:r>
            <a:r>
              <a:rPr sz="4300" dirty="0">
                <a:latin typeface="Constantia"/>
                <a:ea typeface="Constantia"/>
                <a:cs typeface="Constantia"/>
                <a:sym typeface="Constantia"/>
              </a:rPr>
              <a:t>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Immagine 54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3741400" y="3924300"/>
            <a:ext cx="8379502" cy="8178800"/>
          </a:xfrm>
          <a:prstGeom prst="rect">
            <a:avLst/>
          </a:prstGeom>
          <a:effectLst>
            <a:outerShdw blurRad="63500" dist="38100" dir="5400000" rotWithShape="0">
              <a:srgbClr val="000000">
                <a:alpha val="50000"/>
              </a:srgbClr>
            </a:outerShdw>
          </a:effectLst>
        </p:spPr>
      </p:pic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xfrm>
            <a:off x="682558" y="1241376"/>
            <a:ext cx="21437600" cy="227848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La </a:t>
            </a:r>
            <a:r>
              <a:rPr sz="10800" dirty="0" err="1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terza</a:t>
            </a: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sz="10800" dirty="0" err="1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fase</a:t>
            </a: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sz="10800" dirty="0" err="1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delle</a:t>
            </a: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it-IT" sz="10800" dirty="0" err="1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S</a:t>
            </a:r>
            <a:r>
              <a:rPr sz="10800" dirty="0" err="1" smtClean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cienze</a:t>
            </a:r>
            <a:r>
              <a:rPr sz="10800" dirty="0" smtClean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sz="10800" dirty="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cognitive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xfrm>
            <a:off x="1473200" y="4193704"/>
            <a:ext cx="10790808" cy="6984776"/>
          </a:xfrm>
          <a:prstGeom prst="rect">
            <a:avLst/>
          </a:prstGeom>
        </p:spPr>
        <p:txBody>
          <a:bodyPr>
            <a:normAutofit/>
          </a:bodyPr>
          <a:lstStyle>
            <a:lvl1pPr marL="274320" indent="-274320" algn="just" defTabSz="914400">
              <a:lnSpc>
                <a:spcPct val="90000"/>
              </a:lnSpc>
              <a:spcBef>
                <a:spcPts val="600"/>
              </a:spcBef>
              <a:buClr>
                <a:srgbClr val="0BD0D9"/>
              </a:buClr>
              <a:buSzPct val="95000"/>
              <a:buFont typeface="Wingdings 2"/>
              <a:buChar char="●"/>
              <a:defRPr sz="3800">
                <a:solidFill>
                  <a:srgbClr val="000000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</a:lstStyle>
          <a:p>
            <a:pPr lvl="0">
              <a:defRPr sz="1800"/>
            </a:pPr>
            <a:r>
              <a:rPr sz="4000" dirty="0">
                <a:latin typeface="Constantia" pitchFamily="18" charset="0"/>
              </a:rPr>
              <a:t>A </a:t>
            </a:r>
            <a:r>
              <a:rPr sz="4000" dirty="0" err="1">
                <a:latin typeface="Constantia" pitchFamily="18" charset="0"/>
              </a:rPr>
              <a:t>determinare</a:t>
            </a:r>
            <a:r>
              <a:rPr sz="4000" dirty="0">
                <a:latin typeface="Constantia" pitchFamily="18" charset="0"/>
              </a:rPr>
              <a:t> la fine </a:t>
            </a:r>
            <a:r>
              <a:rPr sz="4000" dirty="0" err="1">
                <a:latin typeface="Constantia" pitchFamily="18" charset="0"/>
              </a:rPr>
              <a:t>della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seconda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fase</a:t>
            </a:r>
            <a:r>
              <a:rPr sz="4000" dirty="0">
                <a:latin typeface="Constantia" pitchFamily="18" charset="0"/>
              </a:rPr>
              <a:t> e </a:t>
            </a:r>
            <a:r>
              <a:rPr sz="4000" dirty="0" err="1">
                <a:latin typeface="Constantia" pitchFamily="18" charset="0"/>
              </a:rPr>
              <a:t>l’inizio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della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terza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fase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delle</a:t>
            </a:r>
            <a:r>
              <a:rPr sz="4000" dirty="0">
                <a:latin typeface="Constantia" pitchFamily="18" charset="0"/>
              </a:rPr>
              <a:t> </a:t>
            </a:r>
            <a:r>
              <a:rPr lang="it-IT" sz="4000" dirty="0" smtClean="0">
                <a:latin typeface="Constantia" pitchFamily="18" charset="0"/>
              </a:rPr>
              <a:t>Scienze </a:t>
            </a:r>
            <a:r>
              <a:rPr sz="4000" dirty="0" smtClean="0">
                <a:latin typeface="Constantia" pitchFamily="18" charset="0"/>
              </a:rPr>
              <a:t>cognitive </a:t>
            </a:r>
            <a:r>
              <a:rPr sz="4000" dirty="0" err="1">
                <a:latin typeface="Constantia" pitchFamily="18" charset="0"/>
              </a:rPr>
              <a:t>fu</a:t>
            </a:r>
            <a:r>
              <a:rPr sz="4000" dirty="0">
                <a:latin typeface="Constantia" pitchFamily="18" charset="0"/>
              </a:rPr>
              <a:t> Gerald Edelman, secondo </a:t>
            </a:r>
            <a:r>
              <a:rPr sz="4000" dirty="0" err="1">
                <a:latin typeface="Constantia" pitchFamily="18" charset="0"/>
              </a:rPr>
              <a:t>il</a:t>
            </a:r>
            <a:r>
              <a:rPr sz="4000" dirty="0">
                <a:latin typeface="Constantia" pitchFamily="18" charset="0"/>
              </a:rPr>
              <a:t> quale </a:t>
            </a:r>
            <a:r>
              <a:rPr sz="4000" dirty="0" err="1">
                <a:latin typeface="Constantia" pitchFamily="18" charset="0"/>
              </a:rPr>
              <a:t>bisognava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includere</a:t>
            </a:r>
            <a:r>
              <a:rPr sz="4000" dirty="0">
                <a:latin typeface="Constantia" pitchFamily="18" charset="0"/>
              </a:rPr>
              <a:t> la </a:t>
            </a:r>
            <a:r>
              <a:rPr sz="4000" dirty="0" err="1">
                <a:latin typeface="Constantia" pitchFamily="18" charset="0"/>
              </a:rPr>
              <a:t>biologia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nella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teoria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della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conoscenza</a:t>
            </a:r>
            <a:r>
              <a:rPr sz="4000" dirty="0">
                <a:latin typeface="Constantia" pitchFamily="18" charset="0"/>
              </a:rPr>
              <a:t> e del </a:t>
            </a:r>
            <a:r>
              <a:rPr sz="4000" dirty="0" err="1">
                <a:latin typeface="Constantia" pitchFamily="18" charset="0"/>
              </a:rPr>
              <a:t>linguaggio</a:t>
            </a:r>
            <a:r>
              <a:rPr sz="4000" dirty="0">
                <a:latin typeface="Constantia" pitchFamily="18" charset="0"/>
              </a:rPr>
              <a:t>. La </a:t>
            </a:r>
            <a:r>
              <a:rPr sz="4000" dirty="0" err="1">
                <a:latin typeface="Constantia" pitchFamily="18" charset="0"/>
              </a:rPr>
              <a:t>memoria</a:t>
            </a:r>
            <a:r>
              <a:rPr sz="4000" dirty="0">
                <a:latin typeface="Constantia" pitchFamily="18" charset="0"/>
              </a:rPr>
              <a:t>, </a:t>
            </a:r>
            <a:r>
              <a:rPr sz="4000" dirty="0" err="1">
                <a:latin typeface="Constantia" pitchFamily="18" charset="0"/>
              </a:rPr>
              <a:t>il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linguaggio</a:t>
            </a:r>
            <a:r>
              <a:rPr sz="4000" dirty="0">
                <a:latin typeface="Constantia" pitchFamily="18" charset="0"/>
              </a:rPr>
              <a:t> e </a:t>
            </a:r>
            <a:r>
              <a:rPr sz="4000" dirty="0" err="1">
                <a:latin typeface="Constantia" pitchFamily="18" charset="0"/>
              </a:rPr>
              <a:t>il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pensiero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scaturiscono</a:t>
            </a:r>
            <a:r>
              <a:rPr sz="4000" dirty="0">
                <a:latin typeface="Constantia" pitchFamily="18" charset="0"/>
              </a:rPr>
              <a:t>  dal </a:t>
            </a:r>
            <a:r>
              <a:rPr sz="4000" dirty="0" err="1">
                <a:latin typeface="Constantia" pitchFamily="18" charset="0"/>
              </a:rPr>
              <a:t>corpo</a:t>
            </a:r>
            <a:r>
              <a:rPr sz="4000" dirty="0">
                <a:latin typeface="Constantia" pitchFamily="18" charset="0"/>
              </a:rPr>
              <a:t> e dal </a:t>
            </a:r>
            <a:r>
              <a:rPr sz="4000" dirty="0" err="1">
                <a:latin typeface="Constantia" pitchFamily="18" charset="0"/>
              </a:rPr>
              <a:t>cervello</a:t>
            </a:r>
            <a:r>
              <a:rPr sz="4000" dirty="0">
                <a:latin typeface="Constantia" pitchFamily="18" charset="0"/>
              </a:rPr>
              <a:t> non solo </a:t>
            </a:r>
            <a:r>
              <a:rPr sz="4000" dirty="0" err="1">
                <a:latin typeface="Constantia" pitchFamily="18" charset="0"/>
              </a:rPr>
              <a:t>dalle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regole</a:t>
            </a:r>
            <a:r>
              <a:rPr sz="4000" dirty="0">
                <a:latin typeface="Constantia" pitchFamily="18" charset="0"/>
              </a:rPr>
              <a:t> di </a:t>
            </a:r>
            <a:r>
              <a:rPr sz="4000" dirty="0" err="1">
                <a:latin typeface="Constantia" pitchFamily="18" charset="0"/>
              </a:rPr>
              <a:t>categorizzazione</a:t>
            </a:r>
            <a:r>
              <a:rPr sz="4000" dirty="0">
                <a:latin typeface="Constantia" pitchFamily="18" charset="0"/>
              </a:rPr>
              <a:t>: </a:t>
            </a:r>
            <a:r>
              <a:rPr sz="4000" dirty="0" err="1">
                <a:latin typeface="Constantia" pitchFamily="18" charset="0"/>
              </a:rPr>
              <a:t>essi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operano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tramite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contrattazioni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semantiche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prodotte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dall’interazione</a:t>
            </a:r>
            <a:r>
              <a:rPr sz="4000" dirty="0">
                <a:latin typeface="Constantia" pitchFamily="18" charset="0"/>
              </a:rPr>
              <a:t> con i </a:t>
            </a:r>
            <a:r>
              <a:rPr sz="4000" dirty="0" err="1">
                <a:latin typeface="Constantia" pitchFamily="18" charset="0"/>
              </a:rPr>
              <a:t>conspecifici</a:t>
            </a:r>
            <a:r>
              <a:rPr sz="4000" dirty="0">
                <a:latin typeface="Constantia" pitchFamily="18" charset="0"/>
              </a:rPr>
              <a:t> e i </a:t>
            </a:r>
            <a:r>
              <a:rPr sz="4000" dirty="0" err="1">
                <a:latin typeface="Constantia" pitchFamily="18" charset="0"/>
              </a:rPr>
              <a:t>processi</a:t>
            </a:r>
            <a:r>
              <a:rPr sz="4000" dirty="0">
                <a:latin typeface="Constantia" pitchFamily="18" charset="0"/>
              </a:rPr>
              <a:t> di </a:t>
            </a:r>
            <a:r>
              <a:rPr sz="4000" dirty="0" err="1">
                <a:latin typeface="Constantia" pitchFamily="18" charset="0"/>
              </a:rPr>
              <a:t>incorporamento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delle</a:t>
            </a:r>
            <a:r>
              <a:rPr sz="4000" dirty="0">
                <a:latin typeface="Constantia" pitchFamily="18" charset="0"/>
              </a:rPr>
              <a:t> </a:t>
            </a:r>
            <a:r>
              <a:rPr sz="4000" dirty="0" err="1">
                <a:latin typeface="Constantia" pitchFamily="18" charset="0"/>
              </a:rPr>
              <a:t>conoscenze</a:t>
            </a:r>
            <a:r>
              <a:rPr sz="4000" dirty="0">
                <a:latin typeface="Constantia" pitchFamily="18" charset="0"/>
              </a:rPr>
              <a:t>.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effectLst/>
              </a:defRPr>
            </a:pPr>
            <a:r>
              <a:rPr sz="10800">
                <a:solidFill>
                  <a:srgbClr val="767367"/>
                </a:solidFill>
                <a:effectLst>
                  <a:outerShdw blurRad="63500" dist="12700" dir="5400000" rotWithShape="0">
                    <a:srgbClr val="000000">
                      <a:alpha val="30000"/>
                    </a:srgbClr>
                  </a:outerShdw>
                </a:effectLst>
              </a:rPr>
              <a:t>Le neuroscienze cognitive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Adiacente">
  <a:themeElements>
    <a:clrScheme name="Adiacente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iacente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Harmony">
  <a:themeElements>
    <a:clrScheme name="Harmony">
      <a:dk1>
        <a:srgbClr val="000000"/>
      </a:dk1>
      <a:lt1>
        <a:srgbClr val="FFFFFF"/>
      </a:lt1>
      <a:dk2>
        <a:srgbClr val="565F5F"/>
      </a:dk2>
      <a:lt2>
        <a:srgbClr val="C2CBCA"/>
      </a:lt2>
      <a:accent1>
        <a:srgbClr val="87AEC1"/>
      </a:accent1>
      <a:accent2>
        <a:srgbClr val="D6BB9E"/>
      </a:accent2>
      <a:accent3>
        <a:srgbClr val="CC7A69"/>
      </a:accent3>
      <a:accent4>
        <a:srgbClr val="EAAB5C"/>
      </a:accent4>
      <a:accent5>
        <a:srgbClr val="98C8C6"/>
      </a:accent5>
      <a:accent6>
        <a:srgbClr val="C3CD8B"/>
      </a:accent6>
      <a:hlink>
        <a:srgbClr val="0000FF"/>
      </a:hlink>
      <a:folHlink>
        <a:srgbClr val="FF00FF"/>
      </a:folHlink>
    </a:clrScheme>
    <a:fontScheme name="Harmony">
      <a:majorFont>
        <a:latin typeface="Baskerville"/>
        <a:ea typeface="Baskerville"/>
        <a:cs typeface="Baskerville"/>
      </a:majorFont>
      <a:minorFont>
        <a:latin typeface="Baskerville"/>
        <a:ea typeface="Baskerville"/>
        <a:cs typeface="Baskerville"/>
      </a:minorFont>
    </a:fontScheme>
    <a:fmtScheme name="Harmon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254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38100" cap="flat">
          <a:solidFill>
            <a:srgbClr val="3C5F5E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Hoefler Text"/>
            <a:ea typeface="Hoefler Text"/>
            <a:cs typeface="Hoefler Text"/>
            <a:sym typeface="Hoefler Tex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15</TotalTime>
  <Words>1816</Words>
  <Application>Microsoft Office PowerPoint</Application>
  <PresentationFormat>Personalizzato</PresentationFormat>
  <Paragraphs>108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25" baseType="lpstr">
      <vt:lpstr>Adiacente</vt:lpstr>
      <vt:lpstr>LE SCIENZE COGNITIVE</vt:lpstr>
      <vt:lpstr>Presentazione standard di PowerPoint</vt:lpstr>
      <vt:lpstr>L’intelligenza artificiale (I fase)</vt:lpstr>
      <vt:lpstr>Presentazione standard di PowerPoint</vt:lpstr>
      <vt:lpstr>La svolta linguistica </vt:lpstr>
      <vt:lpstr>Chomsky</vt:lpstr>
      <vt:lpstr>La seconda fase delle Scienze cognitive</vt:lpstr>
      <vt:lpstr>La terza fase delle Scienze cognitive</vt:lpstr>
      <vt:lpstr>Le neuroscienze cognitive</vt:lpstr>
      <vt:lpstr>Presentazione standard di PowerPoint</vt:lpstr>
      <vt:lpstr>Olismo</vt:lpstr>
      <vt:lpstr>Presentazione standard di PowerPoint</vt:lpstr>
      <vt:lpstr>Presentazione standard di PowerPoint</vt:lpstr>
      <vt:lpstr>AFASIA DI BROCA E WERNICKE</vt:lpstr>
      <vt:lpstr>AFASIA DI CONDUZIONE E GLOBALE</vt:lpstr>
      <vt:lpstr>Modello  Wernicke-Geschwind</vt:lpstr>
      <vt:lpstr>Presentazione standard di PowerPoint</vt:lpstr>
      <vt:lpstr>Presentazione standard di PowerPoint</vt:lpstr>
      <vt:lpstr>LA DOTTRINA DEL NEURONE</vt:lpstr>
      <vt:lpstr>IL DIBATTITO DEL XX SECOLO</vt:lpstr>
      <vt:lpstr>LA PSICOLOGIA</vt:lpstr>
      <vt:lpstr>Le neuroscienze cognitive e le tecniche di neurovisualizzazione</vt:lpstr>
      <vt:lpstr>PET</vt:lpstr>
      <vt:lpstr>Risonanza magnetica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SCIENZE COGNITIVE</dc:title>
  <dc:creator>Pietro</dc:creator>
  <cp:lastModifiedBy>User</cp:lastModifiedBy>
  <cp:revision>9</cp:revision>
  <dcterms:modified xsi:type="dcterms:W3CDTF">2015-05-01T15:24:47Z</dcterms:modified>
</cp:coreProperties>
</file>