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Lst>
  <p:notesMasterIdLst>
    <p:notesMasterId r:id="rId26"/>
  </p:notesMasterIdLst>
  <p:sldIdLst>
    <p:sldId id="256" r:id="rId2"/>
    <p:sldId id="273" r:id="rId3"/>
    <p:sldId id="257" r:id="rId4"/>
    <p:sldId id="258" r:id="rId5"/>
    <p:sldId id="259" r:id="rId6"/>
    <p:sldId id="276" r:id="rId7"/>
    <p:sldId id="261" r:id="rId8"/>
    <p:sldId id="277" r:id="rId9"/>
    <p:sldId id="263" r:id="rId10"/>
    <p:sldId id="264" r:id="rId11"/>
    <p:sldId id="265" r:id="rId12"/>
    <p:sldId id="278" r:id="rId13"/>
    <p:sldId id="267" r:id="rId14"/>
    <p:sldId id="268" r:id="rId15"/>
    <p:sldId id="275" r:id="rId16"/>
    <p:sldId id="270" r:id="rId17"/>
    <p:sldId id="289" r:id="rId18"/>
    <p:sldId id="280" r:id="rId19"/>
    <p:sldId id="281" r:id="rId20"/>
    <p:sldId id="279" r:id="rId21"/>
    <p:sldId id="282" r:id="rId22"/>
    <p:sldId id="285" r:id="rId23"/>
    <p:sldId id="284" r:id="rId24"/>
    <p:sldId id="286" r:id="rId2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526" autoAdjust="0"/>
  </p:normalViewPr>
  <p:slideViewPr>
    <p:cSldViewPr>
      <p:cViewPr varScale="1">
        <p:scale>
          <a:sx n="92" d="100"/>
          <a:sy n="92" d="100"/>
        </p:scale>
        <p:origin x="207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0E6FA1-3168-4F05-BA07-2290205F2710}" type="datetimeFigureOut">
              <a:rPr lang="it-IT" smtClean="0"/>
              <a:t>10/01/2015</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3C5D5F-4C37-4AD8-9537-D74B2F5FFD97}" type="slidenum">
              <a:rPr lang="it-IT" smtClean="0"/>
              <a:t>‹N›</a:t>
            </a:fld>
            <a:endParaRPr lang="it-IT"/>
          </a:p>
        </p:txBody>
      </p:sp>
    </p:spTree>
    <p:extLst>
      <p:ext uri="{BB962C8B-B14F-4D97-AF65-F5344CB8AC3E}">
        <p14:creationId xmlns:p14="http://schemas.microsoft.com/office/powerpoint/2010/main" val="2641807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1</a:t>
            </a:fld>
            <a:endParaRPr lang="it-IT"/>
          </a:p>
        </p:txBody>
      </p:sp>
    </p:spTree>
    <p:extLst>
      <p:ext uri="{BB962C8B-B14F-4D97-AF65-F5344CB8AC3E}">
        <p14:creationId xmlns:p14="http://schemas.microsoft.com/office/powerpoint/2010/main" val="3896638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1"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2</a:t>
            </a:fld>
            <a:endParaRPr lang="it-IT"/>
          </a:p>
        </p:txBody>
      </p:sp>
    </p:spTree>
    <p:extLst>
      <p:ext uri="{BB962C8B-B14F-4D97-AF65-F5344CB8AC3E}">
        <p14:creationId xmlns:p14="http://schemas.microsoft.com/office/powerpoint/2010/main" val="203846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3</a:t>
            </a:fld>
            <a:endParaRPr lang="it-IT"/>
          </a:p>
        </p:txBody>
      </p:sp>
    </p:spTree>
    <p:extLst>
      <p:ext uri="{BB962C8B-B14F-4D97-AF65-F5344CB8AC3E}">
        <p14:creationId xmlns:p14="http://schemas.microsoft.com/office/powerpoint/2010/main" val="3786370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7</a:t>
            </a:fld>
            <a:endParaRPr lang="it-IT"/>
          </a:p>
        </p:txBody>
      </p:sp>
    </p:spTree>
    <p:extLst>
      <p:ext uri="{BB962C8B-B14F-4D97-AF65-F5344CB8AC3E}">
        <p14:creationId xmlns:p14="http://schemas.microsoft.com/office/powerpoint/2010/main" val="3387912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1"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13</a:t>
            </a:fld>
            <a:endParaRPr lang="it-IT"/>
          </a:p>
        </p:txBody>
      </p:sp>
    </p:spTree>
    <p:extLst>
      <p:ext uri="{BB962C8B-B14F-4D97-AF65-F5344CB8AC3E}">
        <p14:creationId xmlns:p14="http://schemas.microsoft.com/office/powerpoint/2010/main" val="2192034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1" dirty="0"/>
          </a:p>
        </p:txBody>
      </p:sp>
      <p:sp>
        <p:nvSpPr>
          <p:cNvPr id="4" name="Segnaposto numero diapositiva 3"/>
          <p:cNvSpPr>
            <a:spLocks noGrp="1"/>
          </p:cNvSpPr>
          <p:nvPr>
            <p:ph type="sldNum" sz="quarter" idx="10"/>
          </p:nvPr>
        </p:nvSpPr>
        <p:spPr/>
        <p:txBody>
          <a:bodyPr/>
          <a:lstStyle/>
          <a:p>
            <a:fld id="{073C5D5F-4C37-4AD8-9537-D74B2F5FFD97}" type="slidenum">
              <a:rPr lang="it-IT" smtClean="0"/>
              <a:t>14</a:t>
            </a:fld>
            <a:endParaRPr lang="it-IT"/>
          </a:p>
        </p:txBody>
      </p:sp>
    </p:spTree>
    <p:extLst>
      <p:ext uri="{BB962C8B-B14F-4D97-AF65-F5344CB8AC3E}">
        <p14:creationId xmlns:p14="http://schemas.microsoft.com/office/powerpoint/2010/main" val="2885064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268743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2320422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it-IT" smtClean="0"/>
              <a:t>Fare clic per modificare lo stile del titolo</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55482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3750832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it-IT" smtClean="0"/>
              <a:t>Fare clic per modificare lo stile del titolo</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8828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it-IT" smtClean="0"/>
              <a:t>Fare clic per modificare lo stile del titolo</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24480631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562550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557744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4131028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2492054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105711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3811255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3314874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14584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it-IT" smtClean="0"/>
              <a:t>Fare clic per modificare lo stile del titolo</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3945521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DCAA808B-F734-4D72-AD5D-E24480A26687}" type="datetimeFigureOut">
              <a:rPr lang="it-IT" smtClean="0"/>
              <a:pPr/>
              <a:t>10/01/2015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592F746-0A52-44A7-AF28-84BC45FA787D}" type="slidenum">
              <a:rPr lang="it-IT" smtClean="0"/>
              <a:pPr/>
              <a:t>‹N›</a:t>
            </a:fld>
            <a:endParaRPr lang="it-IT"/>
          </a:p>
        </p:txBody>
      </p:sp>
    </p:spTree>
    <p:extLst>
      <p:ext uri="{BB962C8B-B14F-4D97-AF65-F5344CB8AC3E}">
        <p14:creationId xmlns:p14="http://schemas.microsoft.com/office/powerpoint/2010/main" val="3973638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cxnSp>
          <p:nvCxnSpPr>
            <p:cNvPr id="7" name="Straight Connector 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CAA808B-F734-4D72-AD5D-E24480A26687}" type="datetimeFigureOut">
              <a:rPr lang="it-IT" smtClean="0"/>
              <a:pPr/>
              <a:t>10/01/2015</a:t>
            </a:fld>
            <a:endParaRPr lang="it-IT"/>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592F746-0A52-44A7-AF28-84BC45FA787D}" type="slidenum">
              <a:rPr lang="it-IT" smtClean="0"/>
              <a:pPr/>
              <a:t>‹N›</a:t>
            </a:fld>
            <a:endParaRPr lang="it-IT"/>
          </a:p>
        </p:txBody>
      </p:sp>
    </p:spTree>
    <p:extLst>
      <p:ext uri="{BB962C8B-B14F-4D97-AF65-F5344CB8AC3E}">
        <p14:creationId xmlns:p14="http://schemas.microsoft.com/office/powerpoint/2010/main" val="4129542981"/>
      </p:ext>
    </p:extLst>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539552" y="25493"/>
            <a:ext cx="7486600" cy="3240360"/>
          </a:xfrm>
        </p:spPr>
        <p:txBody>
          <a:bodyPr>
            <a:noAutofit/>
          </a:bodyPr>
          <a:lstStyle/>
          <a:p>
            <a:pPr algn="ctr"/>
            <a:r>
              <a:rPr lang="it-IT" b="1" dirty="0" smtClean="0"/>
              <a:t>Sistema uditivo e plasticità cerebrale</a:t>
            </a:r>
            <a:endParaRPr lang="it-IT" b="1" dirty="0"/>
          </a:p>
        </p:txBody>
      </p:sp>
      <p:sp>
        <p:nvSpPr>
          <p:cNvPr id="3" name="Sottotitolo 2"/>
          <p:cNvSpPr>
            <a:spLocks noGrp="1"/>
          </p:cNvSpPr>
          <p:nvPr>
            <p:ph type="subTitle" idx="1"/>
          </p:nvPr>
        </p:nvSpPr>
        <p:spPr>
          <a:xfrm>
            <a:off x="0" y="6165304"/>
            <a:ext cx="4788024" cy="692696"/>
          </a:xfrm>
        </p:spPr>
        <p:txBody>
          <a:bodyPr>
            <a:normAutofit/>
          </a:bodyPr>
          <a:lstStyle/>
          <a:p>
            <a:r>
              <a:rPr lang="it-IT" dirty="0" smtClean="0">
                <a:solidFill>
                  <a:schemeClr val="bg1"/>
                </a:solidFill>
              </a:rPr>
              <a:t>Psicobiologia del linguaggio 2014/2015</a:t>
            </a:r>
          </a:p>
        </p:txBody>
      </p:sp>
      <p:sp>
        <p:nvSpPr>
          <p:cNvPr id="5" name="CasellaDiTesto 4"/>
          <p:cNvSpPr txBox="1"/>
          <p:nvPr/>
        </p:nvSpPr>
        <p:spPr>
          <a:xfrm>
            <a:off x="2220062" y="3573016"/>
            <a:ext cx="4125579" cy="646331"/>
          </a:xfrm>
          <a:prstGeom prst="rect">
            <a:avLst/>
          </a:prstGeom>
          <a:noFill/>
        </p:spPr>
        <p:txBody>
          <a:bodyPr wrap="square" rtlCol="0">
            <a:spAutoFit/>
          </a:bodyPr>
          <a:lstStyle/>
          <a:p>
            <a:pPr algn="ctr"/>
            <a:r>
              <a:rPr lang="it-IT" b="1" dirty="0" smtClean="0">
                <a:solidFill>
                  <a:schemeClr val="bg1"/>
                </a:solidFill>
              </a:rPr>
              <a:t>Dott.ssa Alessandra Anastasi</a:t>
            </a:r>
          </a:p>
          <a:p>
            <a:pPr algn="ctr"/>
            <a:r>
              <a:rPr lang="it-IT" b="1" dirty="0" smtClean="0">
                <a:solidFill>
                  <a:schemeClr val="bg1"/>
                </a:solidFill>
              </a:rPr>
              <a:t>anastasia@unime.it</a:t>
            </a:r>
            <a:endParaRPr lang="it-IT"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8686800" cy="908720"/>
          </a:xfrm>
        </p:spPr>
        <p:txBody>
          <a:bodyPr>
            <a:normAutofit/>
          </a:bodyPr>
          <a:lstStyle/>
          <a:p>
            <a:pPr algn="ctr"/>
            <a:r>
              <a:rPr lang="it-IT" b="1" dirty="0" smtClean="0"/>
              <a:t>La coclea</a:t>
            </a:r>
            <a:endParaRPr lang="it-IT" b="1" dirty="0"/>
          </a:p>
        </p:txBody>
      </p:sp>
      <p:sp>
        <p:nvSpPr>
          <p:cNvPr id="4" name="Rectangle 4"/>
          <p:cNvSpPr>
            <a:spLocks noGrp="1" noChangeArrowheads="1"/>
          </p:cNvSpPr>
          <p:nvPr>
            <p:ph idx="1"/>
          </p:nvPr>
        </p:nvSpPr>
        <p:spPr>
          <a:xfrm>
            <a:off x="0" y="908720"/>
            <a:ext cx="9144000" cy="5217443"/>
          </a:xfrm>
        </p:spPr>
        <p:txBody>
          <a:bodyPr/>
          <a:lstStyle/>
          <a:p>
            <a:pPr algn="just">
              <a:lnSpc>
                <a:spcPct val="80000"/>
              </a:lnSpc>
            </a:pPr>
            <a:r>
              <a:rPr lang="it-IT" sz="2200" dirty="0" smtClean="0"/>
              <a:t>La </a:t>
            </a:r>
            <a:r>
              <a:rPr lang="it-IT" sz="2200" dirty="0"/>
              <a:t>coclea è una struttura molto piccola a forma di conchiglia di lumaca inserita nella scatola cranica. È difficile rimuovere la coclea dal cranio ed esaminarne l'interno; non è facile capire la costituzione della coclea. Tuttavia, se non si capisce come funziona non è possibile capire l'udito</a:t>
            </a:r>
            <a:r>
              <a:rPr lang="it-IT" sz="2200" dirty="0" smtClean="0"/>
              <a:t>.</a:t>
            </a:r>
          </a:p>
          <a:p>
            <a:pPr algn="just">
              <a:lnSpc>
                <a:spcPct val="80000"/>
              </a:lnSpc>
            </a:pPr>
            <a:r>
              <a:rPr lang="it-IT" sz="2200" dirty="0" smtClean="0"/>
              <a:t>Si </a:t>
            </a:r>
            <a:r>
              <a:rPr lang="it-IT" sz="2200" dirty="0"/>
              <a:t>situa nella parte anteriore del labirinto osseo e consiste di un canale a spirale che svolge due giri e mezzo circa, attorno ad un cono osseo centrale (</a:t>
            </a:r>
            <a:r>
              <a:rPr lang="it-IT" sz="2200" dirty="0" err="1"/>
              <a:t>midiolo</a:t>
            </a:r>
            <a:r>
              <a:rPr lang="it-IT" sz="2200" dirty="0"/>
              <a:t>). Al suo interno si trova il condotto cocleare che suddivide lo spazio interno alla coclea in due parti, una sovrastante ed una sottostante il condotto cocleare stesso. </a:t>
            </a:r>
          </a:p>
          <a:p>
            <a:pPr>
              <a:lnSpc>
                <a:spcPct val="80000"/>
              </a:lnSpc>
            </a:pPr>
            <a:endParaRPr lang="it-IT" sz="1600" dirty="0"/>
          </a:p>
          <a:p>
            <a:pPr>
              <a:lnSpc>
                <a:spcPct val="80000"/>
              </a:lnSpc>
            </a:pPr>
            <a:endParaRPr lang="it-IT" sz="1600" dirty="0"/>
          </a:p>
        </p:txBody>
      </p:sp>
      <p:pic>
        <p:nvPicPr>
          <p:cNvPr id="6" name="Immagine 5" descr="oidolaberinto[1].png"/>
          <p:cNvPicPr>
            <a:picLocks noChangeAspect="1"/>
          </p:cNvPicPr>
          <p:nvPr/>
        </p:nvPicPr>
        <p:blipFill>
          <a:blip r:embed="rId2" cstate="print"/>
          <a:stretch>
            <a:fillRect/>
          </a:stretch>
        </p:blipFill>
        <p:spPr>
          <a:xfrm>
            <a:off x="2053534" y="4083747"/>
            <a:ext cx="4579731" cy="274783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7467600" cy="562074"/>
          </a:xfrm>
        </p:spPr>
        <p:txBody>
          <a:bodyPr>
            <a:normAutofit fontScale="90000"/>
          </a:bodyPr>
          <a:lstStyle/>
          <a:p>
            <a:pPr algn="ctr"/>
            <a:r>
              <a:rPr lang="it-IT" b="1" dirty="0" smtClean="0"/>
              <a:t>I recettori dell’orecchio</a:t>
            </a:r>
            <a:endParaRPr lang="it-IT" b="1" dirty="0"/>
          </a:p>
        </p:txBody>
      </p:sp>
      <p:sp>
        <p:nvSpPr>
          <p:cNvPr id="3" name="Segnaposto contenuto 2"/>
          <p:cNvSpPr>
            <a:spLocks noGrp="1"/>
          </p:cNvSpPr>
          <p:nvPr>
            <p:ph idx="1"/>
          </p:nvPr>
        </p:nvSpPr>
        <p:spPr>
          <a:xfrm>
            <a:off x="0" y="1066800"/>
            <a:ext cx="9144000" cy="5407152"/>
          </a:xfrm>
        </p:spPr>
        <p:txBody>
          <a:bodyPr>
            <a:noAutofit/>
          </a:bodyPr>
          <a:lstStyle/>
          <a:p>
            <a:pPr algn="just">
              <a:buNone/>
            </a:pPr>
            <a:r>
              <a:rPr lang="it-IT" sz="2100" b="1" dirty="0" smtClean="0">
                <a:solidFill>
                  <a:schemeClr val="accent4"/>
                </a:solidFill>
              </a:rPr>
              <a:t>Recettori per l’udito: </a:t>
            </a:r>
          </a:p>
          <a:p>
            <a:pPr algn="just"/>
            <a:r>
              <a:rPr sz="2100" dirty="0" smtClean="0"/>
              <a:t>Organo del Corti, che si estende per tutta la lunghezza del canale cocleare. L'organo del Corti è formato dalle </a:t>
            </a:r>
            <a:r>
              <a:rPr lang="it-IT" sz="2100" dirty="0" smtClean="0"/>
              <a:t>cellule </a:t>
            </a:r>
            <a:r>
              <a:rPr lang="it-IT" sz="2100" dirty="0" err="1" smtClean="0"/>
              <a:t>ciliate</a:t>
            </a:r>
            <a:r>
              <a:rPr lang="it-IT" sz="2100" dirty="0" smtClean="0"/>
              <a:t> cocleari </a:t>
            </a:r>
            <a:r>
              <a:rPr sz="2100" dirty="0" smtClean="0"/>
              <a:t>(suddivise in tre file di cellule ciliate esterne e una fila di cellule ciliate interne, che costituiscono i veri e propri recettori), dall'architettura di sostegno e dalla </a:t>
            </a:r>
            <a:r>
              <a:rPr sz="2100" dirty="0" err="1" smtClean="0"/>
              <a:t>membrana</a:t>
            </a:r>
            <a:r>
              <a:rPr sz="2100" dirty="0" smtClean="0"/>
              <a:t> </a:t>
            </a:r>
            <a:r>
              <a:rPr sz="2100" dirty="0" err="1" smtClean="0"/>
              <a:t>te</a:t>
            </a:r>
            <a:r>
              <a:rPr lang="it-IT" sz="2100" dirty="0" smtClean="0"/>
              <a:t>t</a:t>
            </a:r>
            <a:r>
              <a:rPr sz="2100" dirty="0" err="1" smtClean="0"/>
              <a:t>toria</a:t>
            </a:r>
            <a:r>
              <a:rPr sz="2100" dirty="0" smtClean="0"/>
              <a:t>.</a:t>
            </a:r>
            <a:endParaRPr lang="it-IT" sz="2100" dirty="0" smtClean="0"/>
          </a:p>
          <a:p>
            <a:pPr algn="just"/>
            <a:endParaRPr lang="it-IT" sz="2100" dirty="0" smtClean="0"/>
          </a:p>
          <a:p>
            <a:pPr>
              <a:buNone/>
            </a:pPr>
            <a:r>
              <a:rPr lang="it-IT" sz="2100" b="1" dirty="0" smtClean="0">
                <a:solidFill>
                  <a:schemeClr val="accent4"/>
                </a:solidFill>
              </a:rPr>
              <a:t>Recettori per l’equilibrio:</a:t>
            </a:r>
            <a:endParaRPr sz="2100" b="1" dirty="0" smtClean="0">
              <a:solidFill>
                <a:schemeClr val="accent4"/>
              </a:solidFill>
            </a:endParaRPr>
          </a:p>
          <a:p>
            <a:pPr algn="just"/>
            <a:r>
              <a:rPr sz="2100" dirty="0" smtClean="0"/>
              <a:t>Creste o ampolle vestibolari, una per ogni canale semicircolare, formate da un insieme di cellule ciliate specializzate</a:t>
            </a:r>
            <a:r>
              <a:rPr lang="it-IT" sz="2100" dirty="0" smtClean="0"/>
              <a:t>.</a:t>
            </a:r>
          </a:p>
          <a:p>
            <a:pPr algn="just"/>
            <a:r>
              <a:rPr sz="2100" dirty="0" smtClean="0"/>
              <a:t>Macule del sacculo e dell'utricolo, costituite da cellule ciliate specializzate le cui ciglia sono tenute insieme da una area gelatinosa contenente dei piccoli cristalli minerali, gli otoliti</a:t>
            </a:r>
            <a:r>
              <a:rPr lang="it-IT" sz="2100" dirty="0" smtClean="0"/>
              <a:t>. </a:t>
            </a:r>
            <a:endParaRPr lang="it-IT" sz="21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71600" y="0"/>
            <a:ext cx="6347714" cy="1320800"/>
          </a:xfrm>
        </p:spPr>
        <p:txBody>
          <a:bodyPr/>
          <a:lstStyle/>
          <a:p>
            <a:pPr algn="ctr"/>
            <a:r>
              <a:rPr lang="it-IT" b="1" dirty="0" smtClean="0"/>
              <a:t>Le cellule ciliate cocleari</a:t>
            </a:r>
            <a:endParaRPr lang="it-IT" b="1" dirty="0"/>
          </a:p>
        </p:txBody>
      </p:sp>
      <p:pic>
        <p:nvPicPr>
          <p:cNvPr id="5" name="Segnaposto contenuto 4"/>
          <p:cNvPicPr>
            <a:picLocks noGrp="1" noChangeAspect="1"/>
          </p:cNvPicPr>
          <p:nvPr>
            <p:ph sz="half" idx="1"/>
          </p:nvPr>
        </p:nvPicPr>
        <p:blipFill>
          <a:blip r:embed="rId2"/>
          <a:stretch>
            <a:fillRect/>
          </a:stretch>
        </p:blipFill>
        <p:spPr>
          <a:xfrm>
            <a:off x="5004048" y="1916832"/>
            <a:ext cx="4139952" cy="3096344"/>
          </a:xfrm>
          <a:prstGeom prst="rect">
            <a:avLst/>
          </a:prstGeom>
        </p:spPr>
      </p:pic>
      <p:sp>
        <p:nvSpPr>
          <p:cNvPr id="4" name="Segnaposto contenuto 3"/>
          <p:cNvSpPr>
            <a:spLocks noGrp="1"/>
          </p:cNvSpPr>
          <p:nvPr>
            <p:ph sz="half" idx="2"/>
          </p:nvPr>
        </p:nvSpPr>
        <p:spPr>
          <a:xfrm>
            <a:off x="0" y="894106"/>
            <a:ext cx="4860032" cy="5949280"/>
          </a:xfrm>
        </p:spPr>
        <p:txBody>
          <a:bodyPr>
            <a:normAutofit fontScale="92500"/>
          </a:bodyPr>
          <a:lstStyle/>
          <a:p>
            <a:pPr algn="just"/>
            <a:r>
              <a:rPr lang="it-IT" dirty="0"/>
              <a:t>La cellula ciliata è un trasduttore meccano-elettrico, che ha il compito di trasformare un stimolo meccanico in un segnale bioelettrico, l'unico che il nostro cervello possa ricevere, tramite passaggio di neurotrasmettitori a livello delle sinapsi tra cellula e fibra del nervo acustico.</a:t>
            </a:r>
          </a:p>
          <a:p>
            <a:pPr algn="just"/>
            <a:r>
              <a:rPr lang="it-IT" dirty="0"/>
              <a:t>Al loro apice hanno numerose ciglia collegate alla membrana tectoria. Il piegamento delle ciglia a causa della vibrazione dei liquidi labirintici attiva il processo di trasduzione che ci permette di sentire.</a:t>
            </a:r>
          </a:p>
          <a:p>
            <a:pPr algn="just"/>
            <a:r>
              <a:rPr lang="it-IT" dirty="0"/>
              <a:t>Si dividono in cellule ciliate esterne ed interne. Sono circa 16.000 per orecchio (in un rapporto 3:1 tra cellule ciliate esterne e interne) distribuite lungo il canale cocleare secondo una organizzazione che permette loro di rispondere alle diverse frequenze in modo selettivo.</a:t>
            </a:r>
          </a:p>
          <a:p>
            <a:pPr algn="just"/>
            <a:r>
              <a:rPr lang="it-IT" b="1" u="sng" dirty="0">
                <a:solidFill>
                  <a:schemeClr val="accent4"/>
                </a:solidFill>
              </a:rPr>
              <a:t>Non sono in grado di rigenerarsi.</a:t>
            </a:r>
          </a:p>
          <a:p>
            <a:endParaRPr lang="it-IT" dirty="0"/>
          </a:p>
        </p:txBody>
      </p:sp>
    </p:spTree>
    <p:extLst>
      <p:ext uri="{BB962C8B-B14F-4D97-AF65-F5344CB8AC3E}">
        <p14:creationId xmlns:p14="http://schemas.microsoft.com/office/powerpoint/2010/main" val="7249729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620688"/>
          </a:xfrm>
        </p:spPr>
        <p:txBody>
          <a:bodyPr>
            <a:normAutofit fontScale="90000"/>
          </a:bodyPr>
          <a:lstStyle/>
          <a:p>
            <a:r>
              <a:rPr lang="it-IT" b="1" dirty="0" smtClean="0"/>
              <a:t>Potenziale microfonico cocleare</a:t>
            </a:r>
            <a:endParaRPr lang="it-IT" b="1" dirty="0"/>
          </a:p>
        </p:txBody>
      </p:sp>
      <p:pic>
        <p:nvPicPr>
          <p:cNvPr id="6" name="Immagine 5"/>
          <p:cNvPicPr>
            <a:picLocks noChangeAspect="1"/>
          </p:cNvPicPr>
          <p:nvPr/>
        </p:nvPicPr>
        <p:blipFill>
          <a:blip r:embed="rId3"/>
          <a:stretch>
            <a:fillRect/>
          </a:stretch>
        </p:blipFill>
        <p:spPr>
          <a:xfrm>
            <a:off x="13562" y="764704"/>
            <a:ext cx="9130437" cy="588824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i-156bc11265bdccc06a211399a2f87cc3-auditory cortex.jpg"/>
          <p:cNvPicPr>
            <a:picLocks noGrp="1" noChangeAspect="1"/>
          </p:cNvPicPr>
          <p:nvPr>
            <p:ph idx="1"/>
          </p:nvPr>
        </p:nvPicPr>
        <p:blipFill>
          <a:blip r:embed="rId3" cstate="print"/>
          <a:stretch>
            <a:fillRect/>
          </a:stretch>
        </p:blipFill>
        <p:spPr>
          <a:xfrm>
            <a:off x="0" y="0"/>
            <a:ext cx="4499992" cy="6858000"/>
          </a:xfrm>
        </p:spPr>
      </p:pic>
      <p:pic>
        <p:nvPicPr>
          <p:cNvPr id="2" name="Immagine 1"/>
          <p:cNvPicPr>
            <a:picLocks noChangeAspect="1"/>
          </p:cNvPicPr>
          <p:nvPr/>
        </p:nvPicPr>
        <p:blipFill>
          <a:blip r:embed="rId4"/>
          <a:stretch>
            <a:fillRect/>
          </a:stretch>
        </p:blipFill>
        <p:spPr>
          <a:xfrm>
            <a:off x="4499992" y="0"/>
            <a:ext cx="4644008"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79512" y="4581128"/>
            <a:ext cx="4038600" cy="3970318"/>
          </a:xfrm>
          <a:prstGeom prst="rect">
            <a:avLst/>
          </a:prstGeom>
          <a:noFill/>
        </p:spPr>
        <p:txBody>
          <a:bodyPr wrap="square" rtlCol="0">
            <a:spAutoFit/>
          </a:bodyPr>
          <a:lstStyle/>
          <a:p>
            <a:pPr algn="just"/>
            <a:r>
              <a:rPr lang="it-IT" dirty="0" smtClean="0"/>
              <a:t> </a:t>
            </a:r>
            <a:r>
              <a:rPr lang="it-IT" dirty="0" smtClean="0">
                <a:latin typeface="Times New Roman" pitchFamily="72" charset="0"/>
                <a:ea typeface="Times New Roman" pitchFamily="72" charset="0"/>
                <a:cs typeface="Times New Roman" pitchFamily="72" charset="0"/>
              </a:rPr>
              <a:t>La corteccia uditiva rappresenta il mezzo principale per l’elaborazione dei suoni lungo il percorso uditivo, in quanto essenziale per la discriminazione e la localizzazione dei suoni, il riconoscimento della vocalizzazione, l’apprendimento e la memoria uditiva.</a:t>
            </a: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smtClean="0">
              <a:latin typeface="Times New Roman" pitchFamily="72" charset="0"/>
              <a:ea typeface="Times New Roman" pitchFamily="72" charset="0"/>
              <a:cs typeface="Times New Roman" pitchFamily="72" charset="0"/>
            </a:endParaRPr>
          </a:p>
          <a:p>
            <a:endParaRPr lang="it-IT" dirty="0"/>
          </a:p>
        </p:txBody>
      </p:sp>
      <p:sp>
        <p:nvSpPr>
          <p:cNvPr id="7" name="CasellaDiTesto 6"/>
          <p:cNvSpPr txBox="1"/>
          <p:nvPr/>
        </p:nvSpPr>
        <p:spPr>
          <a:xfrm>
            <a:off x="4245616" y="4575464"/>
            <a:ext cx="4114800" cy="1477328"/>
          </a:xfrm>
          <a:prstGeom prst="rect">
            <a:avLst/>
          </a:prstGeom>
          <a:noFill/>
        </p:spPr>
        <p:txBody>
          <a:bodyPr wrap="square" rtlCol="0">
            <a:spAutoFit/>
          </a:bodyPr>
          <a:lstStyle/>
          <a:p>
            <a:pPr algn="just"/>
            <a:r>
              <a:rPr lang="it-IT" dirty="0" smtClean="0">
                <a:latin typeface="Times New Roman" pitchFamily="72" charset="0"/>
                <a:ea typeface="Times New Roman" pitchFamily="72" charset="0"/>
                <a:cs typeface="Times New Roman" pitchFamily="72" charset="0"/>
              </a:rPr>
              <a:t>E’ organizzata in colonne di associazione che rispondono in modo specifico alle frequenze udite;</a:t>
            </a:r>
          </a:p>
          <a:p>
            <a:pPr algn="just"/>
            <a:r>
              <a:rPr lang="it-IT" dirty="0" smtClean="0">
                <a:solidFill>
                  <a:schemeClr val="accent1"/>
                </a:solidFill>
                <a:latin typeface="Times New Roman" pitchFamily="72" charset="0"/>
                <a:cs typeface="Times New Roman" pitchFamily="72" charset="0"/>
              </a:rPr>
              <a:t>REGIONI POSTERIORI</a:t>
            </a:r>
            <a:r>
              <a:rPr lang="it-IT" dirty="0" smtClean="0">
                <a:latin typeface="Times New Roman" pitchFamily="72" charset="0"/>
                <a:cs typeface="Times New Roman" pitchFamily="72" charset="0"/>
              </a:rPr>
              <a:t>: frequenze alte</a:t>
            </a:r>
          </a:p>
          <a:p>
            <a:pPr algn="just"/>
            <a:r>
              <a:rPr lang="it-IT" dirty="0" smtClean="0">
                <a:solidFill>
                  <a:schemeClr val="accent1"/>
                </a:solidFill>
                <a:latin typeface="Times New Roman" pitchFamily="72" charset="0"/>
                <a:cs typeface="Times New Roman" pitchFamily="72" charset="0"/>
              </a:rPr>
              <a:t>REGIONI ANTERIORI</a:t>
            </a:r>
            <a:r>
              <a:rPr lang="it-IT" dirty="0" smtClean="0">
                <a:latin typeface="Times New Roman" pitchFamily="72" charset="0"/>
                <a:cs typeface="Times New Roman" pitchFamily="72" charset="0"/>
              </a:rPr>
              <a:t>: frequenze basse</a:t>
            </a:r>
            <a:endParaRPr lang="it-IT" dirty="0"/>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84" y="534"/>
            <a:ext cx="8793088" cy="4364569"/>
          </a:xfrm>
          <a:prstGeom prst="rect">
            <a:avLst/>
          </a:prstGeom>
        </p:spPr>
      </p:pic>
    </p:spTree>
    <p:extLst>
      <p:ext uri="{BB962C8B-B14F-4D97-AF65-F5344CB8AC3E}">
        <p14:creationId xmlns:p14="http://schemas.microsoft.com/office/powerpoint/2010/main" val="28184999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55562" y="128426"/>
            <a:ext cx="4620774" cy="4248472"/>
          </a:xfrm>
        </p:spPr>
        <p:txBody>
          <a:bodyPr>
            <a:normAutofit fontScale="92500"/>
          </a:bodyPr>
          <a:lstStyle/>
          <a:p>
            <a:pPr algn="just">
              <a:lnSpc>
                <a:spcPct val="80000"/>
              </a:lnSpc>
              <a:buNone/>
            </a:pPr>
            <a:r>
              <a:rPr lang="it-IT" sz="2000" dirty="0" smtClean="0"/>
              <a:t> </a:t>
            </a:r>
            <a:r>
              <a:rPr lang="it-IT" sz="2400" dirty="0" smtClean="0"/>
              <a:t>L</a:t>
            </a:r>
            <a:r>
              <a:rPr lang="it-IT" sz="2400" dirty="0" smtClean="0">
                <a:latin typeface="Times New Roman" pitchFamily="72" charset="0"/>
                <a:ea typeface="Times New Roman" pitchFamily="72" charset="0"/>
                <a:cs typeface="Times New Roman" pitchFamily="72" charset="0"/>
              </a:rPr>
              <a:t>a corteccia uditiva primaria che riceve i segnali dai sistemi uditivi inferiori attraverso il talamo, è localizzata nel lobo temporale e corrisponde ai giri di </a:t>
            </a:r>
            <a:r>
              <a:rPr lang="it-IT" sz="2400" dirty="0" err="1" smtClean="0">
                <a:latin typeface="Times New Roman" pitchFamily="72" charset="0"/>
                <a:ea typeface="Times New Roman" pitchFamily="72" charset="0"/>
                <a:cs typeface="Times New Roman" pitchFamily="72" charset="0"/>
              </a:rPr>
              <a:t>Heschl</a:t>
            </a:r>
            <a:r>
              <a:rPr lang="it-IT" sz="2400" dirty="0" smtClean="0">
                <a:latin typeface="Times New Roman" pitchFamily="72" charset="0"/>
                <a:ea typeface="Times New Roman" pitchFamily="72" charset="0"/>
                <a:cs typeface="Times New Roman" pitchFamily="72" charset="0"/>
              </a:rPr>
              <a:t>.</a:t>
            </a:r>
          </a:p>
          <a:p>
            <a:pPr algn="just">
              <a:lnSpc>
                <a:spcPct val="80000"/>
              </a:lnSpc>
              <a:buNone/>
            </a:pPr>
            <a:endParaRPr lang="it-IT" sz="2400" dirty="0" smtClean="0">
              <a:latin typeface="Times New Roman" pitchFamily="72" charset="0"/>
              <a:ea typeface="Times New Roman" pitchFamily="72" charset="0"/>
              <a:cs typeface="Times New Roman" pitchFamily="72" charset="0"/>
            </a:endParaRPr>
          </a:p>
          <a:p>
            <a:pPr algn="just">
              <a:lnSpc>
                <a:spcPct val="80000"/>
              </a:lnSpc>
              <a:buNone/>
            </a:pPr>
            <a:r>
              <a:rPr lang="it-IT" sz="2400" dirty="0" smtClean="0">
                <a:latin typeface="Times New Roman" pitchFamily="72" charset="0"/>
                <a:ea typeface="Times New Roman" pitchFamily="72" charset="0"/>
                <a:cs typeface="Times New Roman" pitchFamily="72" charset="0"/>
              </a:rPr>
              <a:t>    </a:t>
            </a:r>
          </a:p>
          <a:p>
            <a:pPr algn="just">
              <a:lnSpc>
                <a:spcPct val="80000"/>
              </a:lnSpc>
              <a:buNone/>
            </a:pPr>
            <a:r>
              <a:rPr lang="it-IT" sz="2400" dirty="0" smtClean="0">
                <a:latin typeface="Times New Roman" pitchFamily="72" charset="0"/>
                <a:ea typeface="Times New Roman" pitchFamily="72" charset="0"/>
                <a:cs typeface="Times New Roman" pitchFamily="72" charset="0"/>
              </a:rPr>
              <a:t>I neuroni sintonizzati alle basse frequenze sono presenti all’estremità rostrale di quest’area, mentre la regione caudale comprende le cellule che rispondono alle frequenze elevate. </a:t>
            </a:r>
            <a:endParaRPr lang="it-IT" sz="2400" dirty="0"/>
          </a:p>
        </p:txBody>
      </p:sp>
      <p:sp>
        <p:nvSpPr>
          <p:cNvPr id="6" name="CasellaDiTesto 5"/>
          <p:cNvSpPr txBox="1"/>
          <p:nvPr/>
        </p:nvSpPr>
        <p:spPr>
          <a:xfrm>
            <a:off x="395536" y="4581128"/>
            <a:ext cx="6660713" cy="2123658"/>
          </a:xfrm>
          <a:prstGeom prst="rect">
            <a:avLst/>
          </a:prstGeom>
          <a:noFill/>
        </p:spPr>
        <p:txBody>
          <a:bodyPr wrap="square" rtlCol="0">
            <a:spAutoFit/>
          </a:bodyPr>
          <a:lstStyle/>
          <a:p>
            <a:pPr algn="just"/>
            <a:r>
              <a:rPr lang="it-IT" sz="2200" dirty="0" smtClean="0">
                <a:latin typeface="Times New Roman" pitchFamily="18" charset="0"/>
                <a:cs typeface="Times New Roman" pitchFamily="18" charset="0"/>
              </a:rPr>
              <a:t>La corteccia uditiva secondaria elabora le informazioni in modo meno dettagliato, dunque ha una rappresentazione </a:t>
            </a:r>
            <a:r>
              <a:rPr lang="it-IT" sz="2200" dirty="0" err="1" smtClean="0">
                <a:latin typeface="Times New Roman" pitchFamily="18" charset="0"/>
                <a:cs typeface="Times New Roman" pitchFamily="18" charset="0"/>
              </a:rPr>
              <a:t>tonotopica</a:t>
            </a:r>
            <a:r>
              <a:rPr lang="it-IT" sz="2200" dirty="0" smtClean="0">
                <a:latin typeface="Times New Roman" pitchFamily="18" charset="0"/>
                <a:cs typeface="Times New Roman" pitchFamily="18" charset="0"/>
              </a:rPr>
              <a:t> più vaga;</a:t>
            </a:r>
          </a:p>
          <a:p>
            <a:pPr algn="just"/>
            <a:r>
              <a:rPr lang="it-IT" sz="2200" dirty="0" smtClean="0">
                <a:latin typeface="Times New Roman" pitchFamily="18" charset="0"/>
                <a:cs typeface="Times New Roman" pitchFamily="18" charset="0"/>
              </a:rPr>
              <a:t>Si ritiene la possibilità che essa sia responsabile dell’analisi dei suoni complessi collegati alla comunicazione.  </a:t>
            </a:r>
            <a:endParaRPr lang="it-IT" sz="22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37893"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stretch>
            <a:fillRect/>
          </a:stretch>
        </p:blipFill>
        <p:spPr>
          <a:xfrm>
            <a:off x="13692" y="0"/>
            <a:ext cx="9130308" cy="6858000"/>
          </a:xfrm>
          <a:prstGeom prst="rect">
            <a:avLst/>
          </a:prstGeom>
        </p:spPr>
      </p:pic>
    </p:spTree>
    <p:extLst>
      <p:ext uri="{BB962C8B-B14F-4D97-AF65-F5344CB8AC3E}">
        <p14:creationId xmlns:p14="http://schemas.microsoft.com/office/powerpoint/2010/main" val="23245664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stretch>
            <a:fillRect/>
          </a:stretch>
        </p:blipFill>
        <p:spPr>
          <a:xfrm>
            <a:off x="20441" y="23355"/>
            <a:ext cx="9179775" cy="6834645"/>
          </a:xfrm>
          <a:prstGeom prst="rect">
            <a:avLst/>
          </a:prstGeom>
        </p:spPr>
      </p:pic>
    </p:spTree>
    <p:extLst>
      <p:ext uri="{BB962C8B-B14F-4D97-AF65-F5344CB8AC3E}">
        <p14:creationId xmlns:p14="http://schemas.microsoft.com/office/powerpoint/2010/main" val="33252679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7584" y="188640"/>
            <a:ext cx="6347713" cy="1320800"/>
          </a:xfrm>
        </p:spPr>
        <p:txBody>
          <a:bodyPr/>
          <a:lstStyle/>
          <a:p>
            <a:pPr algn="ctr"/>
            <a:r>
              <a:rPr lang="it-IT" b="1" dirty="0" smtClean="0"/>
              <a:t>Apprendimento </a:t>
            </a:r>
            <a:r>
              <a:rPr lang="it-IT" b="1" dirty="0" err="1" smtClean="0"/>
              <a:t>Hebbiano</a:t>
            </a:r>
            <a:endParaRPr lang="it-IT" b="1" dirty="0"/>
          </a:p>
        </p:txBody>
      </p:sp>
      <p:sp>
        <p:nvSpPr>
          <p:cNvPr id="3" name="Segnaposto contenuto 2"/>
          <p:cNvSpPr>
            <a:spLocks noGrp="1"/>
          </p:cNvSpPr>
          <p:nvPr>
            <p:ph idx="1"/>
          </p:nvPr>
        </p:nvSpPr>
        <p:spPr>
          <a:xfrm>
            <a:off x="3014694" y="1333631"/>
            <a:ext cx="4682481" cy="3880773"/>
          </a:xfrm>
        </p:spPr>
        <p:txBody>
          <a:bodyPr/>
          <a:lstStyle/>
          <a:p>
            <a:pPr algn="just"/>
            <a:r>
              <a:rPr lang="it-IT" dirty="0" smtClean="0"/>
              <a:t>Se l’assone di una cellula eccita più volte un’altra cellula, si assiste a delle modificazioni morfologiche o metaboliche in uno o entrambi i neuroni, e se più cellule vengono attivate contemporaneamente in maniera ripetuta, queste diventeranno associate, dunque l’attività di una faciliterà l’attività dell’altra.</a:t>
            </a:r>
            <a:endParaRPr lang="it-IT"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246" y="1321443"/>
            <a:ext cx="2870448" cy="3845952"/>
          </a:xfrm>
          <a:prstGeom prst="rect">
            <a:avLst/>
          </a:prstGeom>
        </p:spPr>
      </p:pic>
    </p:spTree>
    <p:extLst>
      <p:ext uri="{BB962C8B-B14F-4D97-AF65-F5344CB8AC3E}">
        <p14:creationId xmlns:p14="http://schemas.microsoft.com/office/powerpoint/2010/main" val="3433517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34506"/>
            <a:ext cx="4823520" cy="4930971"/>
          </a:xfrm>
          <a:prstGeom prst="rect">
            <a:avLst/>
          </a:prstGeom>
          <a:noFill/>
          <a:ln>
            <a:noFill/>
          </a:ln>
        </p:spPr>
      </p:pic>
      <p:pic>
        <p:nvPicPr>
          <p:cNvPr id="5" name="Segnaposto contenuto 4"/>
          <p:cNvPicPr>
            <a:picLocks noGrp="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823520" y="0"/>
            <a:ext cx="4320480" cy="3356992"/>
          </a:xfrm>
          <a:prstGeom prst="rect">
            <a:avLst/>
          </a:prstGeom>
          <a:noFill/>
          <a:ln>
            <a:noFill/>
          </a:ln>
        </p:spPr>
      </p:pic>
    </p:spTree>
    <p:extLst>
      <p:ext uri="{BB962C8B-B14F-4D97-AF65-F5344CB8AC3E}">
        <p14:creationId xmlns:p14="http://schemas.microsoft.com/office/powerpoint/2010/main" val="23088322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752" y="332656"/>
            <a:ext cx="3203848" cy="1320800"/>
          </a:xfrm>
        </p:spPr>
        <p:txBody>
          <a:bodyPr/>
          <a:lstStyle/>
          <a:p>
            <a:pPr algn="ctr"/>
            <a:r>
              <a:rPr lang="it-IT" b="1" dirty="0" smtClean="0"/>
              <a:t>Plasticità ed Esperienza</a:t>
            </a:r>
            <a:endParaRPr lang="it-IT" b="1" dirty="0"/>
          </a:p>
        </p:txBody>
      </p:sp>
      <p:sp>
        <p:nvSpPr>
          <p:cNvPr id="6" name="Segnaposto contenuto 5"/>
          <p:cNvSpPr>
            <a:spLocks noGrp="1"/>
          </p:cNvSpPr>
          <p:nvPr>
            <p:ph idx="1"/>
          </p:nvPr>
        </p:nvSpPr>
        <p:spPr>
          <a:xfrm>
            <a:off x="179512" y="2564904"/>
            <a:ext cx="2915816" cy="3880773"/>
          </a:xfrm>
        </p:spPr>
        <p:txBody>
          <a:bodyPr/>
          <a:lstStyle/>
          <a:p>
            <a:r>
              <a:rPr lang="it-IT" dirty="0" smtClean="0"/>
              <a:t>L’esercizio induce modifiche corticali</a:t>
            </a:r>
          </a:p>
          <a:p>
            <a:endParaRPr lang="it-IT" dirty="0"/>
          </a:p>
        </p:txBody>
      </p:sp>
      <p:pic>
        <p:nvPicPr>
          <p:cNvPr id="7" name="Immagine 6"/>
          <p:cNvPicPr>
            <a:picLocks noChangeAspect="1"/>
          </p:cNvPicPr>
          <p:nvPr/>
        </p:nvPicPr>
        <p:blipFill>
          <a:blip r:embed="rId2"/>
          <a:stretch>
            <a:fillRect/>
          </a:stretch>
        </p:blipFill>
        <p:spPr>
          <a:xfrm>
            <a:off x="3419872" y="1"/>
            <a:ext cx="5724128" cy="6858000"/>
          </a:xfrm>
          <a:prstGeom prst="rect">
            <a:avLst/>
          </a:prstGeom>
        </p:spPr>
      </p:pic>
    </p:spTree>
    <p:extLst>
      <p:ext uri="{BB962C8B-B14F-4D97-AF65-F5344CB8AC3E}">
        <p14:creationId xmlns:p14="http://schemas.microsoft.com/office/powerpoint/2010/main" val="29997700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07" y="18015"/>
            <a:ext cx="7922841" cy="1320800"/>
          </a:xfrm>
        </p:spPr>
        <p:txBody>
          <a:bodyPr/>
          <a:lstStyle/>
          <a:p>
            <a:pPr algn="ctr"/>
            <a:r>
              <a:rPr lang="it-IT" b="1" dirty="0" smtClean="0"/>
              <a:t>Plasticità cerebrale e stimoli ambientali</a:t>
            </a:r>
            <a:endParaRPr lang="it-IT" b="1" dirty="0"/>
          </a:p>
        </p:txBody>
      </p:sp>
      <p:sp>
        <p:nvSpPr>
          <p:cNvPr id="3" name="Segnaposto contenuto 2"/>
          <p:cNvSpPr>
            <a:spLocks noGrp="1"/>
          </p:cNvSpPr>
          <p:nvPr>
            <p:ph idx="1"/>
          </p:nvPr>
        </p:nvSpPr>
        <p:spPr>
          <a:xfrm>
            <a:off x="-23354" y="1412776"/>
            <a:ext cx="8267762" cy="4536504"/>
          </a:xfrm>
        </p:spPr>
        <p:txBody>
          <a:bodyPr>
            <a:normAutofit/>
          </a:bodyPr>
          <a:lstStyle/>
          <a:p>
            <a:pPr algn="just"/>
            <a:r>
              <a:rPr lang="it-IT" dirty="0"/>
              <a:t>L'encefalo, in particolare nella regione corticale, è in grado di modificare la propria struttura e funzionalità in base all'intensità e al tipo di stimolazione che vi giunge. </a:t>
            </a:r>
            <a:endParaRPr lang="it-IT" dirty="0" smtClean="0"/>
          </a:p>
          <a:p>
            <a:pPr algn="just"/>
            <a:r>
              <a:rPr lang="it-IT" dirty="0" smtClean="0"/>
              <a:t>Se </a:t>
            </a:r>
            <a:r>
              <a:rPr lang="it-IT" dirty="0"/>
              <a:t>per esempio si perde un occhio, viene a mancare metà della stimolazione che in condizioni normali arriva alla corteccia visiva</a:t>
            </a:r>
            <a:r>
              <a:rPr lang="it-IT" dirty="0" smtClean="0"/>
              <a:t>.</a:t>
            </a:r>
          </a:p>
          <a:p>
            <a:pPr algn="just"/>
            <a:endParaRPr lang="it-IT" dirty="0" smtClean="0"/>
          </a:p>
          <a:p>
            <a:pPr algn="just"/>
            <a:r>
              <a:rPr lang="it-IT" dirty="0" smtClean="0"/>
              <a:t>Quest'ultima</a:t>
            </a:r>
            <a:r>
              <a:rPr lang="it-IT" dirty="0"/>
              <a:t>, di conseguenza, si "rimodella", degradando i fasci di neuroni collegati all'occhio perduto e dedicando un'area maggiore all'elaborazione degli input visivi dell'occhio sano, secondo un meccanismo denominato plasticità delle colonne a dominanza oculare, o plasticità OD per brevità.</a:t>
            </a:r>
          </a:p>
        </p:txBody>
      </p:sp>
    </p:spTree>
    <p:extLst>
      <p:ext uri="{BB962C8B-B14F-4D97-AF65-F5344CB8AC3E}">
        <p14:creationId xmlns:p14="http://schemas.microsoft.com/office/powerpoint/2010/main" val="13318101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39591" y="260648"/>
            <a:ext cx="6347713" cy="1320800"/>
          </a:xfrm>
        </p:spPr>
        <p:txBody>
          <a:bodyPr/>
          <a:lstStyle/>
          <a:p>
            <a:pPr algn="ctr"/>
            <a:r>
              <a:rPr lang="it-IT" b="1" dirty="0" smtClean="0"/>
              <a:t>Plasticità neurale</a:t>
            </a:r>
            <a:endParaRPr lang="it-IT" b="1" dirty="0"/>
          </a:p>
        </p:txBody>
      </p:sp>
      <p:sp>
        <p:nvSpPr>
          <p:cNvPr id="3" name="Segnaposto contenuto 2"/>
          <p:cNvSpPr>
            <a:spLocks noGrp="1"/>
          </p:cNvSpPr>
          <p:nvPr>
            <p:ph idx="1"/>
          </p:nvPr>
        </p:nvSpPr>
        <p:spPr>
          <a:xfrm>
            <a:off x="0" y="1412776"/>
            <a:ext cx="8426897" cy="4697410"/>
          </a:xfrm>
        </p:spPr>
        <p:txBody>
          <a:bodyPr/>
          <a:lstStyle/>
          <a:p>
            <a:pPr algn="just"/>
            <a:r>
              <a:rPr lang="it-IT" dirty="0"/>
              <a:t>La plasticità neuronale è un fenomeno che caratterizza l'età dello sviluppo neurobiologico e va perdendosi durante l'età adulta. Nel caso dei topi cresciuti nelle gabbie standard di laboratorio, prive di stimoli, la plasticità OD raggiunge il suo massimo alla quarta settimana di vita, diminuisce dopo 2-3 mesi ed è completamente assente a 110 giorni dalla nascita</a:t>
            </a:r>
            <a:r>
              <a:rPr lang="it-IT" dirty="0" smtClean="0"/>
              <a:t>.</a:t>
            </a:r>
          </a:p>
          <a:p>
            <a:pPr algn="just"/>
            <a:endParaRPr lang="it-IT" dirty="0"/>
          </a:p>
          <a:p>
            <a:pPr algn="just"/>
            <a:r>
              <a:rPr lang="it-IT" dirty="0"/>
              <a:t>Un continuo rimodellamento delle sinapsi è alla base dell’apprendimento e potenziamento delle capacità del cervello nonché del recupero funzionale nelle </a:t>
            </a:r>
            <a:r>
              <a:rPr lang="it-IT" dirty="0" smtClean="0"/>
              <a:t>lesioni.</a:t>
            </a:r>
          </a:p>
          <a:p>
            <a:pPr algn="just"/>
            <a:endParaRPr lang="it-IT" dirty="0"/>
          </a:p>
          <a:p>
            <a:pPr algn="just"/>
            <a:r>
              <a:rPr lang="it-IT" dirty="0" smtClean="0"/>
              <a:t> </a:t>
            </a:r>
            <a:endParaRPr lang="it-IT" dirty="0"/>
          </a:p>
          <a:p>
            <a:endParaRPr lang="it-IT" dirty="0"/>
          </a:p>
        </p:txBody>
      </p:sp>
    </p:spTree>
    <p:extLst>
      <p:ext uri="{BB962C8B-B14F-4D97-AF65-F5344CB8AC3E}">
        <p14:creationId xmlns:p14="http://schemas.microsoft.com/office/powerpoint/2010/main" val="1440145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stretch>
            <a:fillRect/>
          </a:stretch>
        </p:blipFill>
        <p:spPr>
          <a:xfrm>
            <a:off x="0" y="0"/>
            <a:ext cx="9144000" cy="6902347"/>
          </a:xfrm>
          <a:prstGeom prst="rect">
            <a:avLst/>
          </a:prstGeom>
        </p:spPr>
      </p:pic>
    </p:spTree>
    <p:extLst>
      <p:ext uri="{BB962C8B-B14F-4D97-AF65-F5344CB8AC3E}">
        <p14:creationId xmlns:p14="http://schemas.microsoft.com/office/powerpoint/2010/main" val="1702272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1484784"/>
            <a:ext cx="8354889" cy="4628587"/>
          </a:xfrm>
        </p:spPr>
        <p:txBody>
          <a:bodyPr/>
          <a:lstStyle/>
          <a:p>
            <a:pPr algn="just"/>
            <a:r>
              <a:rPr lang="it-IT" sz="2800" dirty="0"/>
              <a:t>La plasticità </a:t>
            </a:r>
            <a:r>
              <a:rPr lang="it-IT" sz="2800" dirty="0" smtClean="0"/>
              <a:t>è </a:t>
            </a:r>
            <a:r>
              <a:rPr lang="it-IT" sz="2800" dirty="0"/>
              <a:t>la caratteristica che ha permesso all’essere umano di evolvere durante il processo di filogenesi raggiungendo le competenze necessarie per adeguarsi all’ambiente circostante e garantirsi la sopravvivenza.</a:t>
            </a:r>
          </a:p>
          <a:p>
            <a:endParaRPr lang="it-IT" dirty="0"/>
          </a:p>
        </p:txBody>
      </p:sp>
    </p:spTree>
    <p:extLst>
      <p:ext uri="{BB962C8B-B14F-4D97-AF65-F5344CB8AC3E}">
        <p14:creationId xmlns:p14="http://schemas.microsoft.com/office/powerpoint/2010/main" val="30623219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3528" y="692696"/>
            <a:ext cx="7467600" cy="706090"/>
          </a:xfrm>
        </p:spPr>
        <p:txBody>
          <a:bodyPr/>
          <a:lstStyle/>
          <a:p>
            <a:pPr algn="ctr"/>
            <a:r>
              <a:rPr lang="it-IT" b="1" dirty="0" smtClean="0"/>
              <a:t>La funzione uditiva</a:t>
            </a:r>
            <a:endParaRPr lang="it-IT" b="1" dirty="0"/>
          </a:p>
        </p:txBody>
      </p:sp>
      <p:sp>
        <p:nvSpPr>
          <p:cNvPr id="3" name="Segnaposto contenuto 2"/>
          <p:cNvSpPr>
            <a:spLocks noGrp="1"/>
          </p:cNvSpPr>
          <p:nvPr>
            <p:ph idx="1"/>
          </p:nvPr>
        </p:nvSpPr>
        <p:spPr/>
        <p:txBody>
          <a:bodyPr>
            <a:normAutofit lnSpcReduction="10000"/>
          </a:bodyPr>
          <a:lstStyle/>
          <a:p>
            <a:pPr algn="just"/>
            <a:r>
              <a:rPr lang="it-IT" dirty="0" smtClean="0"/>
              <a:t>Ha inizio con la trasduzione dell’energia del suono in energia elettrica da parte della coclea ovvero, un organo a forma di chiocciola presente nell’orecchio interno. </a:t>
            </a:r>
          </a:p>
          <a:p>
            <a:pPr algn="just"/>
            <a:endParaRPr lang="it-IT" dirty="0" smtClean="0"/>
          </a:p>
          <a:p>
            <a:pPr algn="just"/>
            <a:r>
              <a:rPr lang="it-IT" dirty="0" smtClean="0"/>
              <a:t>La sensibilità dell’orecchio umano permette di percepire una gamma di frequenze comprese tra i 20Hz e i 200 Hz.</a:t>
            </a:r>
          </a:p>
          <a:p>
            <a:pPr algn="just"/>
            <a:endParaRPr lang="it-IT" dirty="0" smtClean="0"/>
          </a:p>
          <a:p>
            <a:pPr algn="just"/>
            <a:r>
              <a:rPr lang="it-IT" dirty="0" smtClean="0"/>
              <a:t>Il sistema uditivo ha il compito di trasformare le onde sonore in attività nervose con lo scopo di consentire la loro trasmissione agli altri sistemi sensoriali.</a:t>
            </a:r>
            <a:endParaRPr lang="it-IT"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92015" y="0"/>
            <a:ext cx="8229600" cy="562074"/>
          </a:xfrm>
        </p:spPr>
        <p:txBody>
          <a:bodyPr>
            <a:normAutofit fontScale="90000"/>
          </a:bodyPr>
          <a:lstStyle/>
          <a:p>
            <a:pPr algn="ctr"/>
            <a:r>
              <a:rPr lang="it-IT" b="1" dirty="0" smtClean="0"/>
              <a:t>Struttura dell’orecchio</a:t>
            </a:r>
            <a:endParaRPr lang="it-IT" b="1" dirty="0"/>
          </a:p>
        </p:txBody>
      </p:sp>
      <p:sp>
        <p:nvSpPr>
          <p:cNvPr id="3" name="Segnaposto contenuto 2"/>
          <p:cNvSpPr>
            <a:spLocks noGrp="1"/>
          </p:cNvSpPr>
          <p:nvPr>
            <p:ph idx="1"/>
          </p:nvPr>
        </p:nvSpPr>
        <p:spPr>
          <a:xfrm>
            <a:off x="0" y="771401"/>
            <a:ext cx="4644008" cy="2592288"/>
          </a:xfrm>
        </p:spPr>
        <p:txBody>
          <a:bodyPr>
            <a:normAutofit fontScale="92500" lnSpcReduction="20000"/>
          </a:bodyPr>
          <a:lstStyle/>
          <a:p>
            <a:r>
              <a:rPr lang="it-IT" sz="2800" dirty="0" smtClean="0"/>
              <a:t>Orecchio Esterno: padiglione, canale auricolare, timpano;</a:t>
            </a:r>
          </a:p>
          <a:p>
            <a:r>
              <a:rPr lang="it-IT" sz="2800" dirty="0" smtClean="0"/>
              <a:t>Orecchio Medio: catena degli ossicini (martello – incudine - staffa);</a:t>
            </a:r>
          </a:p>
          <a:p>
            <a:r>
              <a:rPr lang="it-IT" sz="2800" dirty="0" smtClean="0"/>
              <a:t>Orecchio Interno: coclea.</a:t>
            </a:r>
          </a:p>
          <a:p>
            <a:endParaRPr lang="it-IT"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73015"/>
            <a:ext cx="4825904" cy="3324315"/>
          </a:xfrm>
          <a:prstGeom prst="rect">
            <a:avLst/>
          </a:prstGeom>
        </p:spPr>
      </p:pic>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904" y="771401"/>
            <a:ext cx="4318096" cy="60866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30357" y="39073"/>
            <a:ext cx="6156176" cy="908720"/>
          </a:xfrm>
        </p:spPr>
        <p:txBody>
          <a:bodyPr/>
          <a:lstStyle/>
          <a:p>
            <a:pPr algn="ctr"/>
            <a:r>
              <a:rPr lang="it-IT" b="1" dirty="0" smtClean="0"/>
              <a:t>Orecchio Esterno</a:t>
            </a:r>
            <a:endParaRPr lang="it-IT" b="1" dirty="0"/>
          </a:p>
        </p:txBody>
      </p:sp>
      <p:pic>
        <p:nvPicPr>
          <p:cNvPr id="4" name="Picture 13" descr="image014"/>
          <p:cNvPicPr>
            <a:picLocks noGrp="1" noChangeAspect="1" noChangeArrowheads="1"/>
          </p:cNvPicPr>
          <p:nvPr>
            <p:ph idx="1"/>
          </p:nvPr>
        </p:nvPicPr>
        <p:blipFill>
          <a:blip r:embed="rId2" cstate="print"/>
          <a:srcRect l="2028" r="44003" b="22061"/>
          <a:stretch>
            <a:fillRect/>
          </a:stretch>
        </p:blipFill>
        <p:spPr>
          <a:xfrm>
            <a:off x="0" y="2492896"/>
            <a:ext cx="2771800" cy="4365104"/>
          </a:xfrm>
          <a:noFill/>
          <a:ln/>
        </p:spPr>
      </p:pic>
      <p:pic>
        <p:nvPicPr>
          <p:cNvPr id="5" name="Picture 10" descr="sisaud03"/>
          <p:cNvPicPr>
            <a:picLocks noChangeAspect="1" noChangeArrowheads="1"/>
          </p:cNvPicPr>
          <p:nvPr/>
        </p:nvPicPr>
        <p:blipFill>
          <a:blip r:embed="rId3" cstate="print"/>
          <a:srcRect l="11484" t="3268" r="14737"/>
          <a:stretch>
            <a:fillRect/>
          </a:stretch>
        </p:blipFill>
        <p:spPr>
          <a:xfrm>
            <a:off x="0" y="0"/>
            <a:ext cx="2771800" cy="2519214"/>
          </a:xfrm>
          <a:prstGeom prst="rect">
            <a:avLst/>
          </a:prstGeom>
          <a:noFill/>
          <a:ln/>
        </p:spPr>
      </p:pic>
      <p:sp>
        <p:nvSpPr>
          <p:cNvPr id="6" name="Rettangolo 5"/>
          <p:cNvSpPr/>
          <p:nvPr/>
        </p:nvSpPr>
        <p:spPr>
          <a:xfrm>
            <a:off x="2771800" y="1066258"/>
            <a:ext cx="5796136" cy="3046988"/>
          </a:xfrm>
          <a:prstGeom prst="rect">
            <a:avLst/>
          </a:prstGeom>
        </p:spPr>
        <p:txBody>
          <a:bodyPr wrap="square">
            <a:spAutoFit/>
          </a:bodyPr>
          <a:lstStyle/>
          <a:p>
            <a:pPr algn="just">
              <a:lnSpc>
                <a:spcPct val="80000"/>
              </a:lnSpc>
            </a:pPr>
            <a:r>
              <a:rPr lang="it-IT" sz="2400" b="1" dirty="0" smtClean="0">
                <a:solidFill>
                  <a:schemeClr val="accent4"/>
                </a:solidFill>
              </a:rPr>
              <a:t>Struttura: </a:t>
            </a:r>
            <a:r>
              <a:rPr lang="it-IT" sz="2400" dirty="0" smtClean="0"/>
              <a:t>diaframma di forma ovale, leggermente concavo verso l'esterno, che divide il meato acustico esterno (canale cartilagineo) dalla cavità del timpano.</a:t>
            </a:r>
          </a:p>
          <a:p>
            <a:pPr algn="just">
              <a:lnSpc>
                <a:spcPct val="80000"/>
              </a:lnSpc>
            </a:pPr>
            <a:endParaRPr lang="it-IT" sz="2400" dirty="0" smtClean="0"/>
          </a:p>
          <a:p>
            <a:pPr algn="just">
              <a:lnSpc>
                <a:spcPct val="80000"/>
              </a:lnSpc>
            </a:pPr>
            <a:endParaRPr lang="it-IT" sz="2400" dirty="0" smtClean="0"/>
          </a:p>
          <a:p>
            <a:pPr algn="just">
              <a:lnSpc>
                <a:spcPct val="80000"/>
              </a:lnSpc>
            </a:pPr>
            <a:endParaRPr lang="it-IT" sz="2400" dirty="0" smtClean="0"/>
          </a:p>
          <a:p>
            <a:pPr algn="just">
              <a:lnSpc>
                <a:spcPct val="80000"/>
              </a:lnSpc>
            </a:pPr>
            <a:endParaRPr lang="it-IT" sz="2400" dirty="0" smtClean="0"/>
          </a:p>
          <a:p>
            <a:pPr algn="just">
              <a:lnSpc>
                <a:spcPct val="80000"/>
              </a:lnSpc>
            </a:pPr>
            <a:endParaRPr lang="it-IT" sz="2400" dirty="0"/>
          </a:p>
        </p:txBody>
      </p:sp>
      <p:sp>
        <p:nvSpPr>
          <p:cNvPr id="7" name="Rettangolo 6"/>
          <p:cNvSpPr/>
          <p:nvPr/>
        </p:nvSpPr>
        <p:spPr>
          <a:xfrm>
            <a:off x="2771800" y="3247744"/>
            <a:ext cx="5796136" cy="2456057"/>
          </a:xfrm>
          <a:prstGeom prst="rect">
            <a:avLst/>
          </a:prstGeom>
        </p:spPr>
        <p:txBody>
          <a:bodyPr wrap="square">
            <a:spAutoFit/>
          </a:bodyPr>
          <a:lstStyle/>
          <a:p>
            <a:pPr algn="just">
              <a:lnSpc>
                <a:spcPct val="80000"/>
              </a:lnSpc>
              <a:buFont typeface="Wingdings" pitchFamily="2" charset="2"/>
              <a:buNone/>
            </a:pPr>
            <a:endParaRPr lang="it-IT" sz="2400" dirty="0" smtClean="0"/>
          </a:p>
          <a:p>
            <a:pPr algn="just">
              <a:lnSpc>
                <a:spcPct val="80000"/>
              </a:lnSpc>
            </a:pPr>
            <a:r>
              <a:rPr lang="it-IT" sz="2400" b="1" dirty="0" smtClean="0">
                <a:solidFill>
                  <a:schemeClr val="accent4"/>
                </a:solidFill>
              </a:rPr>
              <a:t>Funzione: </a:t>
            </a:r>
            <a:r>
              <a:rPr lang="it-IT" sz="2400" dirty="0" smtClean="0"/>
              <a:t>la membrana riceve dal meato le onde sonore provenienti dall'esterno e, vibrando, le trasmette alla catena degli ossicini, così da accoppiare l'ambiente aereo esterno col nostro sistema nervoso svolgendo il compito di una membrana microfonica.</a:t>
            </a:r>
            <a:endParaRPr lang="it-IT"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31640" y="0"/>
            <a:ext cx="6957314" cy="664290"/>
          </a:xfrm>
        </p:spPr>
        <p:txBody>
          <a:bodyPr/>
          <a:lstStyle/>
          <a:p>
            <a:r>
              <a:rPr lang="it-IT" b="1" dirty="0" smtClean="0"/>
              <a:t>La catena degli ossicini</a:t>
            </a:r>
            <a:endParaRPr lang="it-IT" b="1" dirty="0"/>
          </a:p>
        </p:txBody>
      </p:sp>
      <p:sp>
        <p:nvSpPr>
          <p:cNvPr id="3" name="Segnaposto contenuto 2"/>
          <p:cNvSpPr>
            <a:spLocks noGrp="1"/>
          </p:cNvSpPr>
          <p:nvPr>
            <p:ph sz="half" idx="1"/>
          </p:nvPr>
        </p:nvSpPr>
        <p:spPr>
          <a:xfrm>
            <a:off x="9275" y="774246"/>
            <a:ext cx="4067944" cy="4896544"/>
          </a:xfrm>
        </p:spPr>
        <p:txBody>
          <a:bodyPr>
            <a:normAutofit/>
          </a:bodyPr>
          <a:lstStyle/>
          <a:p>
            <a:pPr algn="just"/>
            <a:r>
              <a:rPr lang="it-IT" dirty="0"/>
              <a:t>Gli ossicini, collegati tra loro e con la parete della cavità timpanica per mezzo di articolazioni, legamenti e muscoli, formano tra la membrana del timpano e la finestra vestibolare quella che viene definita la catena degli ossicini.</a:t>
            </a:r>
          </a:p>
          <a:p>
            <a:endParaRPr lang="it-IT" dirty="0"/>
          </a:p>
        </p:txBody>
      </p:sp>
      <p:sp>
        <p:nvSpPr>
          <p:cNvPr id="4" name="Segnaposto contenuto 3"/>
          <p:cNvSpPr>
            <a:spLocks noGrp="1"/>
          </p:cNvSpPr>
          <p:nvPr>
            <p:ph sz="half" idx="2"/>
          </p:nvPr>
        </p:nvSpPr>
        <p:spPr>
          <a:xfrm>
            <a:off x="4334647" y="810250"/>
            <a:ext cx="4809353" cy="4824536"/>
          </a:xfrm>
        </p:spPr>
        <p:txBody>
          <a:bodyPr>
            <a:normAutofit/>
          </a:bodyPr>
          <a:lstStyle/>
          <a:p>
            <a:r>
              <a:rPr lang="it-IT" dirty="0"/>
              <a:t>(B) Il martello è fissato al rivestimento interno del timpano, e in esso si può distinguere un manico ed una testa. Il manico è attaccato alla faccia interna della membrana del timpano mentre la testa di forma tondeggiante si articola con l’incudine;</a:t>
            </a:r>
          </a:p>
          <a:p>
            <a:r>
              <a:rPr lang="it-IT" dirty="0"/>
              <a:t> </a:t>
            </a:r>
            <a:r>
              <a:rPr lang="it-IT" dirty="0" smtClean="0"/>
              <a:t>(</a:t>
            </a:r>
            <a:r>
              <a:rPr lang="it-IT" dirty="0"/>
              <a:t>C) L’incudine è attaccata da un lato al martello e dall’altro alla staffa ;</a:t>
            </a:r>
          </a:p>
          <a:p>
            <a:r>
              <a:rPr lang="it-IT" dirty="0"/>
              <a:t> </a:t>
            </a:r>
            <a:r>
              <a:rPr lang="it-IT" dirty="0" smtClean="0"/>
              <a:t>(</a:t>
            </a:r>
            <a:r>
              <a:rPr lang="it-IT" dirty="0"/>
              <a:t>D) La staffa è poggiata alla membrana che riveste un'apertura ellittica chiamata finestra vestibolare oppure ovale.</a:t>
            </a:r>
          </a:p>
          <a:p>
            <a:endParaRPr lang="it-IT" dirty="0"/>
          </a:p>
        </p:txBody>
      </p:sp>
      <p:pic>
        <p:nvPicPr>
          <p:cNvPr id="5" name="Immagine 4"/>
          <p:cNvPicPr>
            <a:picLocks noChangeAspect="1"/>
          </p:cNvPicPr>
          <p:nvPr/>
        </p:nvPicPr>
        <p:blipFill>
          <a:blip r:embed="rId2"/>
          <a:stretch>
            <a:fillRect/>
          </a:stretch>
        </p:blipFill>
        <p:spPr>
          <a:xfrm>
            <a:off x="398603" y="3501008"/>
            <a:ext cx="3369111" cy="1735813"/>
          </a:xfrm>
          <a:prstGeom prst="rect">
            <a:avLst/>
          </a:prstGeom>
        </p:spPr>
      </p:pic>
      <p:pic>
        <p:nvPicPr>
          <p:cNvPr id="6" name="Immagine 5"/>
          <p:cNvPicPr>
            <a:picLocks noChangeAspect="1"/>
          </p:cNvPicPr>
          <p:nvPr/>
        </p:nvPicPr>
        <p:blipFill>
          <a:blip r:embed="rId3"/>
          <a:stretch>
            <a:fillRect/>
          </a:stretch>
        </p:blipFill>
        <p:spPr>
          <a:xfrm>
            <a:off x="4932040" y="4607521"/>
            <a:ext cx="4032448" cy="2250479"/>
          </a:xfrm>
          <a:prstGeom prst="rect">
            <a:avLst/>
          </a:prstGeom>
        </p:spPr>
      </p:pic>
    </p:spTree>
    <p:extLst>
      <p:ext uri="{BB962C8B-B14F-4D97-AF65-F5344CB8AC3E}">
        <p14:creationId xmlns:p14="http://schemas.microsoft.com/office/powerpoint/2010/main" val="21231596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vestibolo"/>
          <p:cNvPicPr>
            <a:picLocks noGrp="1" noChangeAspect="1" noChangeArrowheads="1"/>
          </p:cNvPicPr>
          <p:nvPr>
            <p:ph idx="1"/>
          </p:nvPr>
        </p:nvPicPr>
        <p:blipFill>
          <a:blip r:embed="rId3" cstate="print"/>
          <a:stretch>
            <a:fillRect/>
          </a:stretch>
        </p:blipFill>
        <p:spPr>
          <a:xfrm>
            <a:off x="0" y="2492895"/>
            <a:ext cx="8303742" cy="4365105"/>
          </a:xfrm>
          <a:noFill/>
          <a:ln/>
        </p:spPr>
      </p:pic>
      <p:sp>
        <p:nvSpPr>
          <p:cNvPr id="5" name="Rettangolo 4"/>
          <p:cNvSpPr/>
          <p:nvPr/>
        </p:nvSpPr>
        <p:spPr>
          <a:xfrm>
            <a:off x="179512" y="332656"/>
            <a:ext cx="8424937" cy="2160239"/>
          </a:xfrm>
          <a:prstGeom prst="rect">
            <a:avLst/>
          </a:prstGeom>
        </p:spPr>
        <p:txBody>
          <a:bodyPr wrap="square">
            <a:spAutoFit/>
          </a:bodyPr>
          <a:lstStyle/>
          <a:p>
            <a:pPr algn="just">
              <a:lnSpc>
                <a:spcPct val="80000"/>
              </a:lnSpc>
            </a:pPr>
            <a:r>
              <a:rPr lang="it-IT" sz="2400" dirty="0" smtClean="0"/>
              <a:t>La catena degli ossicini collega la membrana timpanica all’orecchio interno che genera impulsi nervosi.</a:t>
            </a:r>
          </a:p>
          <a:p>
            <a:pPr algn="just">
              <a:lnSpc>
                <a:spcPct val="80000"/>
              </a:lnSpc>
              <a:buFont typeface="Wingdings" pitchFamily="2" charset="2"/>
              <a:buNone/>
            </a:pPr>
            <a:endParaRPr lang="it-IT" sz="2400" dirty="0" smtClean="0"/>
          </a:p>
          <a:p>
            <a:pPr algn="just">
              <a:lnSpc>
                <a:spcPct val="80000"/>
              </a:lnSpc>
            </a:pPr>
            <a:r>
              <a:rPr lang="it-IT" sz="2400" dirty="0" smtClean="0"/>
              <a:t>I cicli di pressione fanno muovere la membrana timpanica e di conseguenza la catena degli ossicini preme sulla membrana flessibile detta </a:t>
            </a:r>
            <a:r>
              <a:rPr lang="it-IT" sz="2400" b="1" dirty="0" smtClean="0"/>
              <a:t>finestra ovale</a:t>
            </a:r>
            <a:r>
              <a:rPr lang="it-IT" sz="2400" dirty="0" smtClean="0"/>
              <a:t>.</a:t>
            </a:r>
          </a:p>
          <a:p>
            <a:pPr algn="just">
              <a:lnSpc>
                <a:spcPct val="80000"/>
              </a:lnSpc>
              <a:buFont typeface="Wingdings" pitchFamily="2" charset="2"/>
              <a:buNone/>
            </a:pPr>
            <a:endParaRPr lang="it-IT"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9632" y="116632"/>
            <a:ext cx="6347714" cy="1320800"/>
          </a:xfrm>
        </p:spPr>
        <p:txBody>
          <a:bodyPr/>
          <a:lstStyle/>
          <a:p>
            <a:pPr algn="ctr"/>
            <a:r>
              <a:rPr lang="it-IT" b="1" dirty="0" smtClean="0"/>
              <a:t>Orecchio medio</a:t>
            </a:r>
            <a:endParaRPr lang="it-IT" b="1" dirty="0"/>
          </a:p>
        </p:txBody>
      </p:sp>
      <p:pic>
        <p:nvPicPr>
          <p:cNvPr id="5" name="Segnaposto contenuto 4"/>
          <p:cNvPicPr>
            <a:picLocks noGrp="1" noChangeAspect="1"/>
          </p:cNvPicPr>
          <p:nvPr>
            <p:ph sz="half" idx="1"/>
          </p:nvPr>
        </p:nvPicPr>
        <p:blipFill>
          <a:blip r:embed="rId2"/>
          <a:stretch>
            <a:fillRect/>
          </a:stretch>
        </p:blipFill>
        <p:spPr>
          <a:xfrm>
            <a:off x="0" y="936794"/>
            <a:ext cx="4029368" cy="5921206"/>
          </a:xfrm>
          <a:prstGeom prst="rect">
            <a:avLst/>
          </a:prstGeom>
        </p:spPr>
      </p:pic>
      <p:sp>
        <p:nvSpPr>
          <p:cNvPr id="4" name="Segnaposto contenuto 3"/>
          <p:cNvSpPr>
            <a:spLocks noGrp="1"/>
          </p:cNvSpPr>
          <p:nvPr>
            <p:ph sz="half" idx="2"/>
          </p:nvPr>
        </p:nvSpPr>
        <p:spPr>
          <a:xfrm>
            <a:off x="4029368" y="764704"/>
            <a:ext cx="5114632" cy="5921206"/>
          </a:xfrm>
        </p:spPr>
        <p:txBody>
          <a:bodyPr>
            <a:normAutofit/>
          </a:bodyPr>
          <a:lstStyle/>
          <a:p>
            <a:pPr algn="just"/>
            <a:r>
              <a:rPr lang="it-IT" dirty="0"/>
              <a:t>Le vibrazioni all’interno dell’orecchio medio sono ammortizzate da due muscoli: il muscolo tensore del timpano (che si inserisce sul martello) e il muscolo stapedio, che agisce sulla staffa</a:t>
            </a:r>
            <a:r>
              <a:rPr lang="it-IT" dirty="0" smtClean="0"/>
              <a:t>;</a:t>
            </a:r>
          </a:p>
          <a:p>
            <a:pPr marL="0" indent="0" algn="ctr">
              <a:buNone/>
            </a:pPr>
            <a:r>
              <a:rPr lang="it-IT" b="1" dirty="0">
                <a:solidFill>
                  <a:schemeClr val="accent4"/>
                </a:solidFill>
              </a:rPr>
              <a:t>Funzione:  </a:t>
            </a:r>
          </a:p>
          <a:p>
            <a:pPr algn="just"/>
            <a:r>
              <a:rPr lang="it-IT" dirty="0"/>
              <a:t>impedire che l'intensificazione dei suoni diventi eccessiva creando un effetto di risonanza molto fastidioso.</a:t>
            </a:r>
          </a:p>
          <a:p>
            <a:pPr algn="just"/>
            <a:endParaRPr lang="it-IT" dirty="0"/>
          </a:p>
          <a:p>
            <a:pPr algn="just"/>
            <a:r>
              <a:rPr lang="it-IT" dirty="0"/>
              <a:t>A causa dell’ampiezza troppo grande di un’onda sonora la staffa può andare oltre la finestra ovale. I muscoli stapedio e tensore si contraggono per riflesso.</a:t>
            </a:r>
          </a:p>
          <a:p>
            <a:pPr algn="just"/>
            <a:endParaRPr lang="it-IT" dirty="0"/>
          </a:p>
          <a:p>
            <a:pPr algn="just"/>
            <a:r>
              <a:rPr lang="it-IT" dirty="0"/>
              <a:t>Quando lo stapedio si contrae, la staffa viene tirata verso il </a:t>
            </a:r>
            <a:r>
              <a:rPr lang="it-IT" dirty="0" smtClean="0"/>
              <a:t>canale </a:t>
            </a:r>
            <a:r>
              <a:rPr lang="it-IT" dirty="0"/>
              <a:t>timpanico, cioè lateralmente.</a:t>
            </a:r>
          </a:p>
          <a:p>
            <a:endParaRPr lang="it-IT" dirty="0"/>
          </a:p>
        </p:txBody>
      </p:sp>
    </p:spTree>
    <p:extLst>
      <p:ext uri="{BB962C8B-B14F-4D97-AF65-F5344CB8AC3E}">
        <p14:creationId xmlns:p14="http://schemas.microsoft.com/office/powerpoint/2010/main" val="3392919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88640" y="159296"/>
            <a:ext cx="8229600" cy="533400"/>
          </a:xfrm>
        </p:spPr>
        <p:txBody>
          <a:bodyPr>
            <a:normAutofit fontScale="90000"/>
          </a:bodyPr>
          <a:lstStyle/>
          <a:p>
            <a:pPr algn="ctr"/>
            <a:r>
              <a:rPr lang="it-IT" dirty="0" smtClean="0"/>
              <a:t>Orecchio interno</a:t>
            </a:r>
            <a:endParaRPr lang="it-IT" dirty="0"/>
          </a:p>
        </p:txBody>
      </p:sp>
      <p:sp>
        <p:nvSpPr>
          <p:cNvPr id="5" name="Rettangolo 4"/>
          <p:cNvSpPr/>
          <p:nvPr/>
        </p:nvSpPr>
        <p:spPr>
          <a:xfrm>
            <a:off x="-4905" y="692696"/>
            <a:ext cx="5585017" cy="6494085"/>
          </a:xfrm>
          <a:prstGeom prst="rect">
            <a:avLst/>
          </a:prstGeom>
        </p:spPr>
        <p:txBody>
          <a:bodyPr wrap="square">
            <a:spAutoFit/>
          </a:bodyPr>
          <a:lstStyle/>
          <a:p>
            <a:pPr algn="just">
              <a:lnSpc>
                <a:spcPct val="80000"/>
              </a:lnSpc>
            </a:pPr>
            <a:endParaRPr lang="it-IT" sz="2000" dirty="0" smtClean="0"/>
          </a:p>
          <a:p>
            <a:pPr algn="just">
              <a:lnSpc>
                <a:spcPct val="80000"/>
              </a:lnSpc>
            </a:pPr>
            <a:r>
              <a:rPr lang="it-IT" sz="2000" dirty="0" smtClean="0"/>
              <a:t>Si accede tramite la </a:t>
            </a:r>
            <a:r>
              <a:rPr lang="it-IT" sz="2000" b="1" dirty="0" smtClean="0">
                <a:solidFill>
                  <a:schemeClr val="accent4"/>
                </a:solidFill>
              </a:rPr>
              <a:t>finestra ovale</a:t>
            </a:r>
            <a:r>
              <a:rPr lang="it-IT" sz="2000" dirty="0" smtClean="0"/>
              <a:t>: al suo interno troviamo una serie di cavità dette labirinto osseo, le quali contengono al loro interno delle strutture membranose che ne ripetono la forma, denominate labirinto membranoso.</a:t>
            </a:r>
          </a:p>
          <a:p>
            <a:pPr algn="just">
              <a:lnSpc>
                <a:spcPct val="80000"/>
              </a:lnSpc>
            </a:pPr>
            <a:endParaRPr lang="it-IT" sz="2000" dirty="0" smtClean="0"/>
          </a:p>
          <a:p>
            <a:pPr algn="just">
              <a:lnSpc>
                <a:spcPct val="80000"/>
              </a:lnSpc>
            </a:pPr>
            <a:r>
              <a:rPr lang="it-IT" sz="2000" b="1" dirty="0" smtClean="0">
                <a:solidFill>
                  <a:schemeClr val="accent4"/>
                </a:solidFill>
              </a:rPr>
              <a:t>Il labirinto membranoso: </a:t>
            </a:r>
            <a:r>
              <a:rPr lang="it-IT" sz="2000" dirty="0" smtClean="0"/>
              <a:t>costituito dall’</a:t>
            </a:r>
            <a:r>
              <a:rPr lang="it-IT" sz="2000" b="1" dirty="0" smtClean="0"/>
              <a:t>apparato vestibolare (</a:t>
            </a:r>
            <a:r>
              <a:rPr lang="it-IT" sz="2000" dirty="0" smtClean="0"/>
              <a:t>utricolo e sacculo), </a:t>
            </a:r>
            <a:r>
              <a:rPr lang="it-IT" sz="2000" b="1" dirty="0" smtClean="0"/>
              <a:t>condotto cocleare </a:t>
            </a:r>
            <a:r>
              <a:rPr lang="it-IT" sz="2000" dirty="0" smtClean="0"/>
              <a:t>all’interno della coclea e </a:t>
            </a:r>
            <a:r>
              <a:rPr lang="it-IT" sz="2000" b="1" dirty="0" smtClean="0"/>
              <a:t>canali semicircolari </a:t>
            </a:r>
            <a:r>
              <a:rPr lang="it-IT" sz="2000" dirty="0" smtClean="0"/>
              <a:t>membranosi all’interno di quelli ossei. </a:t>
            </a:r>
          </a:p>
          <a:p>
            <a:pPr algn="just">
              <a:lnSpc>
                <a:spcPct val="80000"/>
              </a:lnSpc>
            </a:pPr>
            <a:endParaRPr lang="it-IT" sz="2000" dirty="0" smtClean="0"/>
          </a:p>
          <a:p>
            <a:pPr algn="just">
              <a:lnSpc>
                <a:spcPct val="80000"/>
              </a:lnSpc>
            </a:pPr>
            <a:r>
              <a:rPr lang="it-IT" sz="2000" dirty="0" smtClean="0"/>
              <a:t>Le cavità sono riempite da due liquidi:</a:t>
            </a:r>
          </a:p>
          <a:p>
            <a:pPr algn="just">
              <a:lnSpc>
                <a:spcPct val="80000"/>
              </a:lnSpc>
            </a:pPr>
            <a:endParaRPr lang="it-IT" sz="2000" dirty="0" smtClean="0"/>
          </a:p>
          <a:p>
            <a:pPr algn="just">
              <a:lnSpc>
                <a:spcPct val="80000"/>
              </a:lnSpc>
              <a:buFont typeface="Wingdings" pitchFamily="2" charset="2"/>
              <a:buAutoNum type="arabicPeriod"/>
            </a:pPr>
            <a:r>
              <a:rPr lang="it-IT" sz="2000" b="1" dirty="0" err="1" smtClean="0">
                <a:solidFill>
                  <a:schemeClr val="accent4"/>
                </a:solidFill>
              </a:rPr>
              <a:t>Perilinfa</a:t>
            </a:r>
            <a:r>
              <a:rPr lang="it-IT" sz="2000" dirty="0" smtClean="0"/>
              <a:t>, di origine linfatica, colore chiaro, che defluisce attraverso il canale cocleare, tra il labirinto osseo e quello membranoso. </a:t>
            </a:r>
          </a:p>
          <a:p>
            <a:pPr algn="just">
              <a:lnSpc>
                <a:spcPct val="80000"/>
              </a:lnSpc>
              <a:buFont typeface="Wingdings" pitchFamily="2" charset="2"/>
              <a:buAutoNum type="arabicPeriod"/>
            </a:pPr>
            <a:r>
              <a:rPr lang="it-IT" sz="2000" b="1" dirty="0" smtClean="0">
                <a:solidFill>
                  <a:schemeClr val="accent4"/>
                </a:solidFill>
              </a:rPr>
              <a:t>Endolinfa</a:t>
            </a:r>
            <a:r>
              <a:rPr lang="it-IT" sz="2000" dirty="0" smtClean="0"/>
              <a:t>, liquido incolore, trasparente, fluido, riempie il labirinto membranoso.</a:t>
            </a:r>
          </a:p>
          <a:p>
            <a:pPr algn="just">
              <a:lnSpc>
                <a:spcPct val="80000"/>
              </a:lnSpc>
              <a:buFont typeface="Wingdings" pitchFamily="2" charset="2"/>
              <a:buNone/>
            </a:pPr>
            <a:endParaRPr lang="it-IT" sz="2000" dirty="0" smtClean="0"/>
          </a:p>
          <a:p>
            <a:pPr algn="just">
              <a:lnSpc>
                <a:spcPct val="80000"/>
              </a:lnSpc>
            </a:pPr>
            <a:r>
              <a:rPr lang="it-IT" sz="2000" b="1" dirty="0" smtClean="0">
                <a:solidFill>
                  <a:schemeClr val="accent4"/>
                </a:solidFill>
              </a:rPr>
              <a:t>Labirinto osseo</a:t>
            </a:r>
            <a:r>
              <a:rPr lang="it-IT" sz="2000" dirty="0" smtClean="0"/>
              <a:t>: vestibolo, chiocciola, e tre canali semicircolari. </a:t>
            </a:r>
          </a:p>
          <a:p>
            <a:pPr>
              <a:lnSpc>
                <a:spcPct val="80000"/>
              </a:lnSpc>
              <a:buFont typeface="Wingdings" pitchFamily="2" charset="2"/>
              <a:buNone/>
            </a:pPr>
            <a:endParaRPr lang="it-IT" sz="2000" dirty="0" smtClean="0"/>
          </a:p>
        </p:txBody>
      </p:sp>
      <p:pic>
        <p:nvPicPr>
          <p:cNvPr id="7" name="Immagine 6" descr="orecchiointerno.jpg"/>
          <p:cNvPicPr>
            <a:picLocks noChangeAspect="1"/>
          </p:cNvPicPr>
          <p:nvPr/>
        </p:nvPicPr>
        <p:blipFill>
          <a:blip r:embed="rId2" cstate="print"/>
          <a:stretch>
            <a:fillRect/>
          </a:stretch>
        </p:blipFill>
        <p:spPr>
          <a:xfrm>
            <a:off x="5610301" y="0"/>
            <a:ext cx="3554954" cy="1916832"/>
          </a:xfrm>
          <a:prstGeom prst="rect">
            <a:avLst/>
          </a:prstGeom>
        </p:spPr>
      </p:pic>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1470" y="1916832"/>
            <a:ext cx="3586849" cy="446723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faccettatura">
  <a:themeElements>
    <a:clrScheme name="Sfaccettatur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Sfaccettatura">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faccettatur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874</TotalTime>
  <Words>1394</Words>
  <Application>Microsoft Office PowerPoint</Application>
  <PresentationFormat>Presentazione su schermo (4:3)</PresentationFormat>
  <Paragraphs>103</Paragraphs>
  <Slides>24</Slides>
  <Notes>6</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24</vt:i4>
      </vt:variant>
    </vt:vector>
  </HeadingPairs>
  <TitlesOfParts>
    <vt:vector size="31" baseType="lpstr">
      <vt:lpstr>Arial</vt:lpstr>
      <vt:lpstr>Calibri</vt:lpstr>
      <vt:lpstr>Times New Roman</vt:lpstr>
      <vt:lpstr>Trebuchet MS</vt:lpstr>
      <vt:lpstr>Wingdings</vt:lpstr>
      <vt:lpstr>Wingdings 3</vt:lpstr>
      <vt:lpstr>Sfaccettatura</vt:lpstr>
      <vt:lpstr>Sistema uditivo e plasticità cerebrale</vt:lpstr>
      <vt:lpstr>Presentazione standard di PowerPoint</vt:lpstr>
      <vt:lpstr>La funzione uditiva</vt:lpstr>
      <vt:lpstr>Struttura dell’orecchio</vt:lpstr>
      <vt:lpstr>Orecchio Esterno</vt:lpstr>
      <vt:lpstr>La catena degli ossicini</vt:lpstr>
      <vt:lpstr>Presentazione standard di PowerPoint</vt:lpstr>
      <vt:lpstr>Orecchio medio</vt:lpstr>
      <vt:lpstr>Orecchio interno</vt:lpstr>
      <vt:lpstr>La coclea</vt:lpstr>
      <vt:lpstr>I recettori dell’orecchio</vt:lpstr>
      <vt:lpstr>Le cellule ciliate cocleari</vt:lpstr>
      <vt:lpstr>Potenziale microfonico cocleare</vt:lpstr>
      <vt:lpstr>Presentazione standard di PowerPoint</vt:lpstr>
      <vt:lpstr>Presentazione standard di PowerPoint</vt:lpstr>
      <vt:lpstr>Presentazione standard di PowerPoint</vt:lpstr>
      <vt:lpstr>Presentazione standard di PowerPoint</vt:lpstr>
      <vt:lpstr>Presentazione standard di PowerPoint</vt:lpstr>
      <vt:lpstr>Apprendimento Hebbiano</vt:lpstr>
      <vt:lpstr>Plasticità ed Esperienza</vt:lpstr>
      <vt:lpstr>Plasticità cerebrale e stimoli ambientali</vt:lpstr>
      <vt:lpstr>Plasticità neurale</vt:lpstr>
      <vt:lpstr>Presentazione standard di PowerPoint</vt:lpstr>
      <vt:lpstr>Presentazione standard di PowerPoint</vt:lpstr>
    </vt:vector>
  </TitlesOfParts>
  <Company>Your Company Name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Your User Name</dc:creator>
  <cp:lastModifiedBy>alessandra anastasi</cp:lastModifiedBy>
  <cp:revision>168</cp:revision>
  <dcterms:created xsi:type="dcterms:W3CDTF">2013-04-03T17:18:19Z</dcterms:created>
  <dcterms:modified xsi:type="dcterms:W3CDTF">2015-01-10T20:50:14Z</dcterms:modified>
</cp:coreProperties>
</file>