
<file path=[Content_Types].xml><?xml version="1.0" encoding="utf-8"?>
<Types xmlns="http://schemas.openxmlformats.org/package/2006/content-types">
  <Default Extension="png" ContentType="image/png"/>
  <Default Extension="emf" ContentType="image/x-emf"/>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slides/slide21.xml" ContentType="application/vnd.openxmlformats-officedocument.presentationml.slide+xml"/>
  <Override PartName="/ppt/slides/slide22.xml" ContentType="application/vnd.openxmlformats-officedocument.presentationml.slide+xml"/>
  <Override PartName="/ppt/slides/slide23.xml" ContentType="application/vnd.openxmlformats-officedocument.presentationml.slide+xml"/>
  <Override PartName="/ppt/slides/slide24.xml" ContentType="application/vnd.openxmlformats-officedocument.presentationml.slide+xml"/>
  <Override PartName="/ppt/slides/slide25.xml" ContentType="application/vnd.openxmlformats-officedocument.presentationml.slide+xml"/>
  <Override PartName="/ppt/slides/slide26.xml" ContentType="application/vnd.openxmlformats-officedocument.presentationml.slide+xml"/>
  <Override PartName="/ppt/slides/slide27.xml" ContentType="application/vnd.openxmlformats-officedocument.presentationml.slide+xml"/>
  <Override PartName="/ppt/slides/slide28.xml" ContentType="application/vnd.openxmlformats-officedocument.presentationml.slide+xml"/>
  <Override PartName="/ppt/slides/slide29.xml" ContentType="application/vnd.openxmlformats-officedocument.presentationml.slide+xml"/>
  <Override PartName="/ppt/slides/slide30.xml" ContentType="application/vnd.openxmlformats-officedocument.presentationml.slide+xml"/>
  <Override PartName="/ppt/slides/slide31.xml" ContentType="application/vnd.openxmlformats-officedocument.presentationml.slide+xml"/>
  <Override PartName="/ppt/slides/slide32.xml" ContentType="application/vnd.openxmlformats-officedocument.presentationml.slide+xml"/>
  <Override PartName="/ppt/slides/slide33.xml" ContentType="application/vnd.openxmlformats-officedocument.presentationml.slide+xml"/>
  <Override PartName="/ppt/slides/slide34.xml" ContentType="application/vnd.openxmlformats-officedocument.presentationml.slide+xml"/>
  <Override PartName="/ppt/slides/slide35.xml" ContentType="application/vnd.openxmlformats-officedocument.presentationml.slide+xml"/>
  <Override PartName="/ppt/slides/slide36.xml" ContentType="application/vnd.openxmlformats-officedocument.presentationml.slide+xml"/>
  <Override PartName="/ppt/slides/slide37.xml" ContentType="application/vnd.openxmlformats-officedocument.presentationml.slide+xml"/>
  <Override PartName="/ppt/slides/slide38.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ppt/slideLayouts/slideLayout17.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942" r:id="rId1"/>
  </p:sldMasterIdLst>
  <p:sldIdLst>
    <p:sldId id="256" r:id="rId2"/>
    <p:sldId id="257" r:id="rId3"/>
    <p:sldId id="258" r:id="rId4"/>
    <p:sldId id="259" r:id="rId5"/>
    <p:sldId id="260" r:id="rId6"/>
    <p:sldId id="261" r:id="rId7"/>
    <p:sldId id="262" r:id="rId8"/>
    <p:sldId id="263" r:id="rId9"/>
    <p:sldId id="264" r:id="rId10"/>
    <p:sldId id="265" r:id="rId11"/>
    <p:sldId id="266" r:id="rId12"/>
    <p:sldId id="267" r:id="rId13"/>
    <p:sldId id="268" r:id="rId14"/>
    <p:sldId id="269" r:id="rId15"/>
    <p:sldId id="270" r:id="rId16"/>
    <p:sldId id="271" r:id="rId17"/>
    <p:sldId id="272" r:id="rId18"/>
    <p:sldId id="273" r:id="rId19"/>
    <p:sldId id="274" r:id="rId20"/>
    <p:sldId id="275" r:id="rId21"/>
    <p:sldId id="276" r:id="rId22"/>
    <p:sldId id="277" r:id="rId23"/>
    <p:sldId id="278" r:id="rId24"/>
    <p:sldId id="279" r:id="rId25"/>
    <p:sldId id="280" r:id="rId26"/>
    <p:sldId id="281" r:id="rId27"/>
    <p:sldId id="282" r:id="rId28"/>
    <p:sldId id="284" r:id="rId29"/>
    <p:sldId id="283" r:id="rId30"/>
    <p:sldId id="285" r:id="rId31"/>
    <p:sldId id="286" r:id="rId32"/>
    <p:sldId id="287" r:id="rId33"/>
    <p:sldId id="288" r:id="rId34"/>
    <p:sldId id="289" r:id="rId35"/>
    <p:sldId id="290" r:id="rId36"/>
    <p:sldId id="291" r:id="rId37"/>
    <p:sldId id="292" r:id="rId38"/>
    <p:sldId id="293" r:id="rId39"/>
  </p:sldIdLst>
  <p:sldSz cx="12192000" cy="6858000"/>
  <p:notesSz cx="6858000" cy="9144000"/>
  <p:defaultTextStyle>
    <a:defPPr>
      <a:defRPr lang="it-IT"/>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horzBarState="maximized">
    <p:restoredLeft sz="15000" autoAdjust="0"/>
    <p:restoredTop sz="94660"/>
  </p:normalViewPr>
  <p:slideViewPr>
    <p:cSldViewPr snapToGrid="0">
      <p:cViewPr varScale="1">
        <p:scale>
          <a:sx n="113" d="100"/>
          <a:sy n="113" d="100"/>
        </p:scale>
        <p:origin x="432" y="96"/>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26" Type="http://schemas.openxmlformats.org/officeDocument/2006/relationships/slide" Target="slides/slide25.xml"/><Relationship Id="rId39" Type="http://schemas.openxmlformats.org/officeDocument/2006/relationships/slide" Target="slides/slide38.xml"/><Relationship Id="rId3" Type="http://schemas.openxmlformats.org/officeDocument/2006/relationships/slide" Target="slides/slide2.xml"/><Relationship Id="rId21" Type="http://schemas.openxmlformats.org/officeDocument/2006/relationships/slide" Target="slides/slide20.xml"/><Relationship Id="rId34" Type="http://schemas.openxmlformats.org/officeDocument/2006/relationships/slide" Target="slides/slide33.xml"/><Relationship Id="rId42" Type="http://schemas.openxmlformats.org/officeDocument/2006/relationships/theme" Target="theme/theme1.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slide" Target="slides/slide24.xml"/><Relationship Id="rId33" Type="http://schemas.openxmlformats.org/officeDocument/2006/relationships/slide" Target="slides/slide32.xml"/><Relationship Id="rId38" Type="http://schemas.openxmlformats.org/officeDocument/2006/relationships/slide" Target="slides/slide37.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29" Type="http://schemas.openxmlformats.org/officeDocument/2006/relationships/slide" Target="slides/slide28.xml"/><Relationship Id="rId41" Type="http://schemas.openxmlformats.org/officeDocument/2006/relationships/viewProps" Target="viewProps.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slide" Target="slides/slide23.xml"/><Relationship Id="rId32" Type="http://schemas.openxmlformats.org/officeDocument/2006/relationships/slide" Target="slides/slide31.xml"/><Relationship Id="rId37" Type="http://schemas.openxmlformats.org/officeDocument/2006/relationships/slide" Target="slides/slide36.xml"/><Relationship Id="rId40" Type="http://schemas.openxmlformats.org/officeDocument/2006/relationships/presProps" Target="presProps.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slide" Target="slides/slide22.xml"/><Relationship Id="rId28" Type="http://schemas.openxmlformats.org/officeDocument/2006/relationships/slide" Target="slides/slide27.xml"/><Relationship Id="rId36" Type="http://schemas.openxmlformats.org/officeDocument/2006/relationships/slide" Target="slides/slide35.xml"/><Relationship Id="rId10" Type="http://schemas.openxmlformats.org/officeDocument/2006/relationships/slide" Target="slides/slide9.xml"/><Relationship Id="rId19" Type="http://schemas.openxmlformats.org/officeDocument/2006/relationships/slide" Target="slides/slide18.xml"/><Relationship Id="rId31" Type="http://schemas.openxmlformats.org/officeDocument/2006/relationships/slide" Target="slides/slide30.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slide" Target="slides/slide21.xml"/><Relationship Id="rId27" Type="http://schemas.openxmlformats.org/officeDocument/2006/relationships/slide" Target="slides/slide26.xml"/><Relationship Id="rId30" Type="http://schemas.openxmlformats.org/officeDocument/2006/relationships/slide" Target="slides/slide29.xml"/><Relationship Id="rId35" Type="http://schemas.openxmlformats.org/officeDocument/2006/relationships/slide" Target="slides/slide34.xml"/><Relationship Id="rId43" Type="http://schemas.openxmlformats.org/officeDocument/2006/relationships/tableStyles" Target="tableStyles.xml"/></Relationships>
</file>

<file path=ppt/media/image1.png>
</file>

<file path=ppt/media/image2.png>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titolo">
    <p:spTree>
      <p:nvGrpSpPr>
        <p:cNvPr id="1" name=""/>
        <p:cNvGrpSpPr/>
        <p:nvPr/>
      </p:nvGrpSpPr>
      <p:grpSpPr>
        <a:xfrm>
          <a:off x="0" y="0"/>
          <a:ext cx="0" cy="0"/>
          <a:chOff x="0" y="0"/>
          <a:chExt cx="0" cy="0"/>
        </a:xfrm>
      </p:grpSpPr>
      <p:sp>
        <p:nvSpPr>
          <p:cNvPr id="2" name="Title 1"/>
          <p:cNvSpPr>
            <a:spLocks noGrp="1"/>
          </p:cNvSpPr>
          <p:nvPr>
            <p:ph type="ctrTitle"/>
          </p:nvPr>
        </p:nvSpPr>
        <p:spPr>
          <a:xfrm>
            <a:off x="2209800" y="4464028"/>
            <a:ext cx="9144000" cy="1641490"/>
          </a:xfrm>
        </p:spPr>
        <p:txBody>
          <a:bodyPr wrap="none" anchor="t">
            <a:normAutofit/>
          </a:bodyPr>
          <a:lstStyle>
            <a:lvl1pPr algn="r">
              <a:defRPr sz="9600" b="0" spc="-300">
                <a:gradFill flip="none" rotWithShape="1">
                  <a:gsLst>
                    <a:gs pos="0">
                      <a:schemeClr val="tx1"/>
                    </a:gs>
                    <a:gs pos="68000">
                      <a:srgbClr val="F1F1F1"/>
                    </a:gs>
                    <a:gs pos="100000">
                      <a:schemeClr val="bg1">
                        <a:lumMod val="11000"/>
                        <a:lumOff val="89000"/>
                      </a:schemeClr>
                    </a:gs>
                  </a:gsLst>
                  <a:lin ang="5400000" scaled="1"/>
                  <a:tileRect/>
                </a:gradFill>
                <a:effectLst>
                  <a:outerShdw blurRad="469900" dist="342900" dir="5400000" sy="-20000" rotWithShape="0">
                    <a:prstClr val="black">
                      <a:alpha val="66000"/>
                    </a:prstClr>
                  </a:outerShdw>
                </a:effectLst>
              </a:defRPr>
            </a:lvl1pPr>
          </a:lstStyle>
          <a:p>
            <a:pPr lvl="0" algn="r"/>
            <a:r>
              <a:rPr lang="it-IT" smtClean="0"/>
              <a:t>Fare clic per modificare lo stile del titolo</a:t>
            </a:r>
            <a:endParaRPr lang="en-US" dirty="0"/>
          </a:p>
        </p:txBody>
      </p:sp>
      <p:sp>
        <p:nvSpPr>
          <p:cNvPr id="3" name="Subtitle 2"/>
          <p:cNvSpPr>
            <a:spLocks noGrp="1"/>
          </p:cNvSpPr>
          <p:nvPr>
            <p:ph type="subTitle" idx="1"/>
          </p:nvPr>
        </p:nvSpPr>
        <p:spPr>
          <a:xfrm>
            <a:off x="2209799" y="3694375"/>
            <a:ext cx="9144000" cy="754025"/>
          </a:xfrm>
        </p:spPr>
        <p:txBody>
          <a:bodyPr vert="horz" lIns="91440" tIns="45720" rIns="91440" bIns="45720" rtlCol="0" anchor="b">
            <a:normAutofit/>
          </a:bodyPr>
          <a:lstStyle>
            <a:lvl1pPr marL="0" indent="0" algn="r">
              <a:buNone/>
              <a:defRPr sz="32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stStyle>
          <a:p>
            <a:pPr marL="0" lvl="0" indent="0" algn="r">
              <a:buNone/>
            </a:pPr>
            <a:r>
              <a:rPr lang="it-IT" smtClean="0"/>
              <a:t>Fare clic per modificare lo stile del sottotitolo dello schema</a:t>
            </a:r>
            <a:endParaRPr lang="en-US" dirty="0"/>
          </a:p>
        </p:txBody>
      </p:sp>
      <p:sp>
        <p:nvSpPr>
          <p:cNvPr id="7" name="Date Placeholder 6"/>
          <p:cNvSpPr>
            <a:spLocks noGrp="1"/>
          </p:cNvSpPr>
          <p:nvPr>
            <p:ph type="dt" sz="half" idx="10"/>
          </p:nvPr>
        </p:nvSpPr>
        <p:spPr/>
        <p:txBody>
          <a:bodyPr/>
          <a:lstStyle/>
          <a:p>
            <a:fld id="{E43EC4F9-EAF3-46CA-AB11-32A98486B609}" type="datetimeFigureOut">
              <a:rPr lang="it-IT" smtClean="0"/>
              <a:t>15/04/2015</a:t>
            </a:fld>
            <a:endParaRPr lang="it-IT"/>
          </a:p>
        </p:txBody>
      </p:sp>
      <p:sp>
        <p:nvSpPr>
          <p:cNvPr id="8" name="Footer Placeholder 7"/>
          <p:cNvSpPr>
            <a:spLocks noGrp="1"/>
          </p:cNvSpPr>
          <p:nvPr>
            <p:ph type="ftr" sz="quarter" idx="11"/>
          </p:nvPr>
        </p:nvSpPr>
        <p:spPr/>
        <p:txBody>
          <a:bodyPr/>
          <a:lstStyle/>
          <a:p>
            <a:endParaRPr lang="it-IT"/>
          </a:p>
        </p:txBody>
      </p:sp>
      <p:sp>
        <p:nvSpPr>
          <p:cNvPr id="9" name="Slide Number Placeholder 8"/>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3200308389"/>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Immagine panoramica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839788" y="4367160"/>
            <a:ext cx="10515600" cy="819355"/>
          </a:xfrm>
        </p:spPr>
        <p:txBody>
          <a:bodyPr anchor="b"/>
          <a:lstStyle>
            <a:lvl1pPr>
              <a:defRPr sz="3200"/>
            </a:lvl1pPr>
          </a:lstStyle>
          <a:p>
            <a:r>
              <a:rPr lang="it-IT" smtClean="0"/>
              <a:t>Fare clic per modificare lo stile del titolo</a:t>
            </a:r>
            <a:endParaRPr lang="en-US" dirty="0"/>
          </a:p>
        </p:txBody>
      </p:sp>
      <p:sp>
        <p:nvSpPr>
          <p:cNvPr id="3" name="Picture Placeholder 2"/>
          <p:cNvSpPr>
            <a:spLocks noGrp="1" noChangeAspect="1"/>
          </p:cNvSpPr>
          <p:nvPr>
            <p:ph type="pic" idx="1"/>
          </p:nvPr>
        </p:nvSpPr>
        <p:spPr>
          <a:xfrm>
            <a:off x="839788" y="987425"/>
            <a:ext cx="10515600" cy="337973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it-IT" dirty="0" smtClean="0"/>
              <a:t>Fare clic sull'icona per inserire un'immagine</a:t>
            </a:r>
            <a:endParaRPr lang="en-US" dirty="0"/>
          </a:p>
        </p:txBody>
      </p:sp>
      <p:sp>
        <p:nvSpPr>
          <p:cNvPr id="4" name="Text Placeholder 3"/>
          <p:cNvSpPr>
            <a:spLocks noGrp="1"/>
          </p:cNvSpPr>
          <p:nvPr>
            <p:ph type="body" sz="half" idx="2"/>
          </p:nvPr>
        </p:nvSpPr>
        <p:spPr>
          <a:xfrm>
            <a:off x="839788" y="5186516"/>
            <a:ext cx="10514012" cy="682472"/>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Date Placeholder 4"/>
          <p:cNvSpPr>
            <a:spLocks noGrp="1"/>
          </p:cNvSpPr>
          <p:nvPr>
            <p:ph type="dt" sz="half" idx="10"/>
          </p:nvPr>
        </p:nvSpPr>
        <p:spPr/>
        <p:txBody>
          <a:bodyPr/>
          <a:lstStyle/>
          <a:p>
            <a:fld id="{E43EC4F9-EAF3-46CA-AB11-32A98486B609}" type="datetimeFigureOut">
              <a:rPr lang="it-IT" smtClean="0"/>
              <a:t>15/04/2015</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795214933"/>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Titolo e sottotitolo">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3534344"/>
          </a:xfrm>
        </p:spPr>
        <p:txBody>
          <a:bodyPr anchor="ctr"/>
          <a:lstStyle>
            <a:lvl1pPr>
              <a:defRPr sz="3200"/>
            </a:lvl1pPr>
          </a:lstStyle>
          <a:p>
            <a:r>
              <a:rPr lang="it-IT" smtClean="0"/>
              <a:t>Fare clic per modificare lo stile del titolo</a:t>
            </a:r>
            <a:endParaRPr lang="en-US" dirty="0"/>
          </a:p>
        </p:txBody>
      </p:sp>
      <p:sp>
        <p:nvSpPr>
          <p:cNvPr id="4" name="Text Placeholder 3"/>
          <p:cNvSpPr>
            <a:spLocks noGrp="1"/>
          </p:cNvSpPr>
          <p:nvPr>
            <p:ph type="body" sz="half" idx="2"/>
          </p:nvPr>
        </p:nvSpPr>
        <p:spPr>
          <a:xfrm>
            <a:off x="839788" y="4489399"/>
            <a:ext cx="10514012" cy="1501826"/>
          </a:xfrm>
        </p:spPr>
        <p:txBody>
          <a:bodyPr anchor="ct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Date Placeholder 4"/>
          <p:cNvSpPr>
            <a:spLocks noGrp="1"/>
          </p:cNvSpPr>
          <p:nvPr>
            <p:ph type="dt" sz="half" idx="10"/>
          </p:nvPr>
        </p:nvSpPr>
        <p:spPr/>
        <p:txBody>
          <a:bodyPr/>
          <a:lstStyle/>
          <a:p>
            <a:fld id="{E43EC4F9-EAF3-46CA-AB11-32A98486B609}" type="datetimeFigureOut">
              <a:rPr lang="it-IT" smtClean="0"/>
              <a:t>15/04/2015</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3783020643"/>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Citazione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1446212" y="365125"/>
            <a:ext cx="9302752" cy="2992904"/>
          </a:xfrm>
        </p:spPr>
        <p:txBody>
          <a:bodyPr anchor="ctr"/>
          <a:lstStyle>
            <a:lvl1pPr>
              <a:defRPr sz="4400"/>
            </a:lvl1pPr>
          </a:lstStyle>
          <a:p>
            <a:r>
              <a:rPr lang="it-IT" smtClean="0"/>
              <a:t>Fare clic per modificare lo stile del titolo</a:t>
            </a:r>
            <a:endParaRPr lang="en-US" dirty="0"/>
          </a:p>
        </p:txBody>
      </p:sp>
      <p:sp>
        <p:nvSpPr>
          <p:cNvPr id="12" name="Text Placeholder 3"/>
          <p:cNvSpPr>
            <a:spLocks noGrp="1"/>
          </p:cNvSpPr>
          <p:nvPr>
            <p:ph type="body" sz="half" idx="13"/>
          </p:nvPr>
        </p:nvSpPr>
        <p:spPr>
          <a:xfrm>
            <a:off x="1720644" y="3365557"/>
            <a:ext cx="8752299" cy="548968"/>
          </a:xfrm>
        </p:spPr>
        <p:txBody>
          <a:bodyPr anchor="t">
            <a:normAutofit/>
          </a:bodyPr>
          <a:lstStyle>
            <a:lvl1pPr marL="0" indent="0">
              <a:buNone/>
              <a:defRPr sz="14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4" name="Text Placeholder 3"/>
          <p:cNvSpPr>
            <a:spLocks noGrp="1"/>
          </p:cNvSpPr>
          <p:nvPr>
            <p:ph type="body" sz="half" idx="2"/>
          </p:nvPr>
        </p:nvSpPr>
        <p:spPr>
          <a:xfrm>
            <a:off x="838200" y="4501729"/>
            <a:ext cx="10512424" cy="1489496"/>
          </a:xfrm>
        </p:spPr>
        <p:txBody>
          <a:bodyPr anchor="ctr">
            <a:normAutofit/>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Date Placeholder 4"/>
          <p:cNvSpPr>
            <a:spLocks noGrp="1"/>
          </p:cNvSpPr>
          <p:nvPr>
            <p:ph type="dt" sz="half" idx="10"/>
          </p:nvPr>
        </p:nvSpPr>
        <p:spPr/>
        <p:txBody>
          <a:bodyPr/>
          <a:lstStyle/>
          <a:p>
            <a:fld id="{E43EC4F9-EAF3-46CA-AB11-32A98486B609}" type="datetimeFigureOut">
              <a:rPr lang="it-IT" smtClean="0"/>
              <a:t>15/04/2015</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788D1335-493F-485C-8EC4-8915115E5A92}" type="slidenum">
              <a:rPr lang="it-IT" smtClean="0"/>
              <a:t>‹N›</a:t>
            </a:fld>
            <a:endParaRPr lang="it-IT"/>
          </a:p>
        </p:txBody>
      </p:sp>
      <p:sp>
        <p:nvSpPr>
          <p:cNvPr id="9" name="TextBox 8"/>
          <p:cNvSpPr txBox="1"/>
          <p:nvPr/>
        </p:nvSpPr>
        <p:spPr>
          <a:xfrm>
            <a:off x="1111044" y="786824"/>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r>
              <a:rPr lang="en-US" sz="8000" dirty="0">
                <a:solidFill>
                  <a:schemeClr val="tx1"/>
                </a:solidFill>
                <a:effectLst/>
              </a:rPr>
              <a:t>“</a:t>
            </a:r>
          </a:p>
        </p:txBody>
      </p:sp>
      <p:sp>
        <p:nvSpPr>
          <p:cNvPr id="10" name="TextBox 9"/>
          <p:cNvSpPr txBox="1"/>
          <p:nvPr/>
        </p:nvSpPr>
        <p:spPr>
          <a:xfrm>
            <a:off x="10437812" y="2743200"/>
            <a:ext cx="609600" cy="584776"/>
          </a:xfrm>
          <a:prstGeom prst="rect">
            <a:avLst/>
          </a:prstGeom>
        </p:spPr>
        <p:txBody>
          <a:bodyPr vert="horz" lIns="91440" tIns="45720" rIns="91440" bIns="45720" rtlCol="0" anchor="ctr">
            <a:noAutofit/>
          </a:bodyPr>
          <a:lstStyle>
            <a:lvl1pPr>
              <a:spcBef>
                <a:spcPct val="0"/>
              </a:spcBef>
              <a:buNone/>
              <a:defRPr sz="3200" b="0" cap="all">
                <a:ln w="3175" cmpd="sng">
                  <a:noFill/>
                </a:ln>
                <a:effectLst>
                  <a:glow rad="38100">
                    <a:schemeClr val="bg1">
                      <a:lumMod val="65000"/>
                      <a:lumOff val="35000"/>
                      <a:alpha val="40000"/>
                    </a:schemeClr>
                  </a:glow>
                  <a:outerShdw blurRad="28575" dist="38100" dir="14040000" algn="tl" rotWithShape="0">
                    <a:srgbClr val="000000">
                      <a:alpha val="25000"/>
                    </a:srgbClr>
                  </a:outerShdw>
                </a:effectLst>
              </a:defRPr>
            </a:lvl1pPr>
            <a:lvl2pPr>
              <a:defRPr>
                <a:solidFill>
                  <a:schemeClr val="tx2"/>
                </a:solidFill>
              </a:defRPr>
            </a:lvl2pPr>
            <a:lvl3pPr>
              <a:defRPr>
                <a:solidFill>
                  <a:schemeClr val="tx2"/>
                </a:solidFill>
              </a:defRPr>
            </a:lvl3pPr>
            <a:lvl4pPr>
              <a:defRPr>
                <a:solidFill>
                  <a:schemeClr val="tx2"/>
                </a:solidFill>
              </a:defRPr>
            </a:lvl4pPr>
            <a:lvl5pPr>
              <a:defRPr>
                <a:solidFill>
                  <a:schemeClr val="tx2"/>
                </a:solidFill>
              </a:defRPr>
            </a:lvl5pPr>
            <a:lvl6pPr>
              <a:defRPr>
                <a:solidFill>
                  <a:schemeClr val="tx2"/>
                </a:solidFill>
              </a:defRPr>
            </a:lvl6pPr>
            <a:lvl7pPr>
              <a:defRPr>
                <a:solidFill>
                  <a:schemeClr val="tx2"/>
                </a:solidFill>
              </a:defRPr>
            </a:lvl7pPr>
            <a:lvl8pPr>
              <a:defRPr>
                <a:solidFill>
                  <a:schemeClr val="tx2"/>
                </a:solidFill>
              </a:defRPr>
            </a:lvl8pPr>
            <a:lvl9pPr>
              <a:defRPr>
                <a:solidFill>
                  <a:schemeClr val="tx2"/>
                </a:solidFill>
              </a:defRPr>
            </a:lvl9pPr>
          </a:lstStyle>
          <a:p>
            <a:pPr lvl="0" algn="r"/>
            <a:r>
              <a:rPr lang="en-US" sz="8000" dirty="0">
                <a:solidFill>
                  <a:schemeClr val="tx1"/>
                </a:solidFill>
                <a:effectLst/>
              </a:rPr>
              <a:t>”</a:t>
            </a:r>
          </a:p>
        </p:txBody>
      </p:sp>
    </p:spTree>
    <p:extLst>
      <p:ext uri="{BB962C8B-B14F-4D97-AF65-F5344CB8AC3E}">
        <p14:creationId xmlns:p14="http://schemas.microsoft.com/office/powerpoint/2010/main" val="2360350259"/>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Scheda nome">
    <p:spTree>
      <p:nvGrpSpPr>
        <p:cNvPr id="1" name=""/>
        <p:cNvGrpSpPr/>
        <p:nvPr/>
      </p:nvGrpSpPr>
      <p:grpSpPr>
        <a:xfrm>
          <a:off x="0" y="0"/>
          <a:ext cx="0" cy="0"/>
          <a:chOff x="0" y="0"/>
          <a:chExt cx="0" cy="0"/>
        </a:xfrm>
      </p:grpSpPr>
      <p:sp>
        <p:nvSpPr>
          <p:cNvPr id="2" name="Title 1"/>
          <p:cNvSpPr>
            <a:spLocks noGrp="1"/>
          </p:cNvSpPr>
          <p:nvPr>
            <p:ph type="title"/>
          </p:nvPr>
        </p:nvSpPr>
        <p:spPr>
          <a:xfrm>
            <a:off x="839788" y="2326967"/>
            <a:ext cx="10515600" cy="2511835"/>
          </a:xfrm>
        </p:spPr>
        <p:txBody>
          <a:bodyPr anchor="b">
            <a:normAutofit/>
          </a:bodyPr>
          <a:lstStyle>
            <a:lvl1pPr>
              <a:defRPr sz="5400"/>
            </a:lvl1pPr>
          </a:lstStyle>
          <a:p>
            <a:r>
              <a:rPr lang="it-IT" smtClean="0"/>
              <a:t>Fare clic per modificare lo stile del titolo</a:t>
            </a:r>
            <a:endParaRPr lang="en-US" dirty="0"/>
          </a:p>
        </p:txBody>
      </p:sp>
      <p:sp>
        <p:nvSpPr>
          <p:cNvPr id="4" name="Text Placeholder 3"/>
          <p:cNvSpPr>
            <a:spLocks noGrp="1"/>
          </p:cNvSpPr>
          <p:nvPr>
            <p:ph type="body" sz="half" idx="2"/>
          </p:nvPr>
        </p:nvSpPr>
        <p:spPr>
          <a:xfrm>
            <a:off x="839788" y="4850581"/>
            <a:ext cx="10514012" cy="1140644"/>
          </a:xfrm>
        </p:spPr>
        <p:txBody>
          <a:bodyPr anchor="t"/>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Date Placeholder 4"/>
          <p:cNvSpPr>
            <a:spLocks noGrp="1"/>
          </p:cNvSpPr>
          <p:nvPr>
            <p:ph type="dt" sz="half" idx="10"/>
          </p:nvPr>
        </p:nvSpPr>
        <p:spPr/>
        <p:txBody>
          <a:bodyPr/>
          <a:lstStyle/>
          <a:p>
            <a:fld id="{E43EC4F9-EAF3-46CA-AB11-32A98486B609}" type="datetimeFigureOut">
              <a:rPr lang="it-IT" smtClean="0"/>
              <a:t>15/04/2015</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4086527860"/>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3 colonne">
    <p:spTree>
      <p:nvGrpSpPr>
        <p:cNvPr id="1" name=""/>
        <p:cNvGrpSpPr/>
        <p:nvPr/>
      </p:nvGrpSpPr>
      <p:grpSpPr>
        <a:xfrm>
          <a:off x="0" y="0"/>
          <a:ext cx="0" cy="0"/>
          <a:chOff x="0" y="0"/>
          <a:chExt cx="0" cy="0"/>
        </a:xfrm>
      </p:grpSpPr>
      <p:sp>
        <p:nvSpPr>
          <p:cNvPr id="15" name="Title 1"/>
          <p:cNvSpPr>
            <a:spLocks noGrp="1"/>
          </p:cNvSpPr>
          <p:nvPr>
            <p:ph type="title"/>
          </p:nvPr>
        </p:nvSpPr>
        <p:spPr>
          <a:xfrm>
            <a:off x="838200" y="365125"/>
            <a:ext cx="10515600" cy="1325563"/>
          </a:xfrm>
        </p:spPr>
        <p:txBody>
          <a:bodyPr/>
          <a:lstStyle/>
          <a:p>
            <a:r>
              <a:rPr lang="it-IT" smtClean="0"/>
              <a:t>Fare clic per modificare lo stile del titolo</a:t>
            </a:r>
            <a:endParaRPr lang="en-US" dirty="0"/>
          </a:p>
        </p:txBody>
      </p:sp>
      <p:sp>
        <p:nvSpPr>
          <p:cNvPr id="7" name="Text Placeholder 2"/>
          <p:cNvSpPr>
            <a:spLocks noGrp="1"/>
          </p:cNvSpPr>
          <p:nvPr>
            <p:ph type="body" idx="1"/>
          </p:nvPr>
        </p:nvSpPr>
        <p:spPr>
          <a:xfrm>
            <a:off x="1337282" y="1885950"/>
            <a:ext cx="2946866" cy="576262"/>
          </a:xfrm>
        </p:spPr>
        <p:txBody>
          <a:bodyPr anchor="b">
            <a:noAutofit/>
          </a:bodyPr>
          <a:lstStyle>
            <a:lvl1pPr marL="0" indent="0">
              <a:buNone/>
              <a:defRPr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8" name="Text Placeholder 3"/>
          <p:cNvSpPr>
            <a:spLocks noGrp="1"/>
          </p:cNvSpPr>
          <p:nvPr>
            <p:ph type="body" sz="half" idx="15"/>
          </p:nvPr>
        </p:nvSpPr>
        <p:spPr>
          <a:xfrm>
            <a:off x="1356798" y="2571750"/>
            <a:ext cx="2927350"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9" name="Text Placeholder 4"/>
          <p:cNvSpPr>
            <a:spLocks noGrp="1"/>
          </p:cNvSpPr>
          <p:nvPr>
            <p:ph type="body" sz="quarter" idx="3"/>
          </p:nvPr>
        </p:nvSpPr>
        <p:spPr>
          <a:xfrm>
            <a:off x="4587994" y="1885950"/>
            <a:ext cx="2936241" cy="576262"/>
          </a:xfrm>
        </p:spPr>
        <p:txBody>
          <a:bodyPr vert="horz" lIns="91440" tIns="45720" rIns="91440" bIns="45720" rtlCol="0" anchor="b">
            <a:noAutofit/>
          </a:bodyPr>
          <a:lstStyle>
            <a:lvl1pPr>
              <a:buNone/>
              <a:defRPr lang="en-US"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it-IT" smtClean="0"/>
              <a:t>Fare clic per modificare stili del testo dello schema</a:t>
            </a:r>
          </a:p>
        </p:txBody>
      </p:sp>
      <p:sp>
        <p:nvSpPr>
          <p:cNvPr id="10" name="Text Placeholder 3"/>
          <p:cNvSpPr>
            <a:spLocks noGrp="1"/>
          </p:cNvSpPr>
          <p:nvPr>
            <p:ph type="body" sz="half" idx="16"/>
          </p:nvPr>
        </p:nvSpPr>
        <p:spPr>
          <a:xfrm>
            <a:off x="4577441" y="2571750"/>
            <a:ext cx="2946794"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11" name="Text Placeholder 4"/>
          <p:cNvSpPr>
            <a:spLocks noGrp="1"/>
          </p:cNvSpPr>
          <p:nvPr>
            <p:ph type="body" sz="quarter" idx="13"/>
          </p:nvPr>
        </p:nvSpPr>
        <p:spPr>
          <a:xfrm>
            <a:off x="7829035" y="1885950"/>
            <a:ext cx="2932113" cy="576262"/>
          </a:xfrm>
        </p:spPr>
        <p:txBody>
          <a:bodyPr vert="horz" lIns="91440" tIns="45720" rIns="91440" bIns="45720" rtlCol="0" anchor="b">
            <a:noAutofit/>
          </a:bodyPr>
          <a:lstStyle>
            <a:lvl1pPr>
              <a:buNone/>
              <a:defRPr lang="en-US" sz="2400" b="0" dirty="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it-IT" smtClean="0"/>
              <a:t>Fare clic per modificare stili del testo dello schema</a:t>
            </a:r>
          </a:p>
        </p:txBody>
      </p:sp>
      <p:sp>
        <p:nvSpPr>
          <p:cNvPr id="12" name="Text Placeholder 3"/>
          <p:cNvSpPr>
            <a:spLocks noGrp="1"/>
          </p:cNvSpPr>
          <p:nvPr>
            <p:ph type="body" sz="half" idx="17"/>
          </p:nvPr>
        </p:nvSpPr>
        <p:spPr>
          <a:xfrm>
            <a:off x="7829035" y="2571750"/>
            <a:ext cx="2932113" cy="3589338"/>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3" name="Date Placeholder 2"/>
          <p:cNvSpPr>
            <a:spLocks noGrp="1"/>
          </p:cNvSpPr>
          <p:nvPr>
            <p:ph type="dt" sz="half" idx="10"/>
          </p:nvPr>
        </p:nvSpPr>
        <p:spPr/>
        <p:txBody>
          <a:bodyPr/>
          <a:lstStyle/>
          <a:p>
            <a:fld id="{E43EC4F9-EAF3-46CA-AB11-32A98486B609}" type="datetimeFigureOut">
              <a:rPr lang="it-IT" smtClean="0"/>
              <a:t>15/04/2015</a:t>
            </a:fld>
            <a:endParaRPr lang="it-IT"/>
          </a:p>
        </p:txBody>
      </p:sp>
      <p:sp>
        <p:nvSpPr>
          <p:cNvPr id="4" name="Footer Placeholder 3"/>
          <p:cNvSpPr>
            <a:spLocks noGrp="1"/>
          </p:cNvSpPr>
          <p:nvPr>
            <p:ph type="ftr" sz="quarter" idx="11"/>
          </p:nvPr>
        </p:nvSpPr>
        <p:spPr/>
        <p:txBody>
          <a:bodyPr/>
          <a:lstStyle/>
          <a:p>
            <a:endParaRPr lang="it-IT"/>
          </a:p>
        </p:txBody>
      </p:sp>
      <p:sp>
        <p:nvSpPr>
          <p:cNvPr id="5" name="Slide Number Placeholder 4"/>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2216808953"/>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preserve="1">
  <p:cSld name="3 colonne immagine">
    <p:spTree>
      <p:nvGrpSpPr>
        <p:cNvPr id="1" name=""/>
        <p:cNvGrpSpPr/>
        <p:nvPr/>
      </p:nvGrpSpPr>
      <p:grpSpPr>
        <a:xfrm>
          <a:off x="0" y="0"/>
          <a:ext cx="0" cy="0"/>
          <a:chOff x="0" y="0"/>
          <a:chExt cx="0" cy="0"/>
        </a:xfrm>
      </p:grpSpPr>
      <p:sp>
        <p:nvSpPr>
          <p:cNvPr id="30" name="Title 1"/>
          <p:cNvSpPr>
            <a:spLocks noGrp="1"/>
          </p:cNvSpPr>
          <p:nvPr>
            <p:ph type="title"/>
          </p:nvPr>
        </p:nvSpPr>
        <p:spPr>
          <a:xfrm>
            <a:off x="838200" y="365125"/>
            <a:ext cx="10515600" cy="1325563"/>
          </a:xfrm>
        </p:spPr>
        <p:txBody>
          <a:bodyPr/>
          <a:lstStyle/>
          <a:p>
            <a:r>
              <a:rPr lang="it-IT" smtClean="0"/>
              <a:t>Fare clic per modificare lo stile del titolo</a:t>
            </a:r>
            <a:endParaRPr lang="en-US" dirty="0"/>
          </a:p>
        </p:txBody>
      </p:sp>
      <p:sp>
        <p:nvSpPr>
          <p:cNvPr id="19" name="Text Placeholder 2"/>
          <p:cNvSpPr>
            <a:spLocks noGrp="1"/>
          </p:cNvSpPr>
          <p:nvPr>
            <p:ph type="body" idx="1"/>
          </p:nvPr>
        </p:nvSpPr>
        <p:spPr>
          <a:xfrm>
            <a:off x="1332085" y="4297503"/>
            <a:ext cx="2940050"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20" name="Picture Placeholder 2"/>
          <p:cNvSpPr>
            <a:spLocks noGrp="1" noChangeAspect="1"/>
          </p:cNvSpPr>
          <p:nvPr>
            <p:ph type="pic" idx="15"/>
          </p:nvPr>
        </p:nvSpPr>
        <p:spPr>
          <a:xfrm>
            <a:off x="1332085" y="2256354"/>
            <a:ext cx="2940050"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it-IT" dirty="0" smtClean="0"/>
              <a:t>Fare clic sull'icona per inserire un'immagine</a:t>
            </a:r>
            <a:endParaRPr lang="en-US" dirty="0"/>
          </a:p>
        </p:txBody>
      </p:sp>
      <p:sp>
        <p:nvSpPr>
          <p:cNvPr id="21" name="Text Placeholder 3"/>
          <p:cNvSpPr>
            <a:spLocks noGrp="1"/>
          </p:cNvSpPr>
          <p:nvPr>
            <p:ph type="body" sz="half" idx="18"/>
          </p:nvPr>
        </p:nvSpPr>
        <p:spPr>
          <a:xfrm>
            <a:off x="1332085" y="4873765"/>
            <a:ext cx="2940050"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22" name="Text Placeholder 4"/>
          <p:cNvSpPr>
            <a:spLocks noGrp="1"/>
          </p:cNvSpPr>
          <p:nvPr>
            <p:ph type="body" sz="quarter" idx="3"/>
          </p:nvPr>
        </p:nvSpPr>
        <p:spPr>
          <a:xfrm>
            <a:off x="4568997" y="4297503"/>
            <a:ext cx="2930525"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23" name="Picture Placeholder 2"/>
          <p:cNvSpPr>
            <a:spLocks noGrp="1" noChangeAspect="1"/>
          </p:cNvSpPr>
          <p:nvPr>
            <p:ph type="pic" idx="21"/>
          </p:nvPr>
        </p:nvSpPr>
        <p:spPr>
          <a:xfrm>
            <a:off x="4568996" y="2256354"/>
            <a:ext cx="2930525"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it-IT" dirty="0" smtClean="0"/>
              <a:t>Fare clic sull'icona per inserire un'immagine</a:t>
            </a:r>
            <a:endParaRPr lang="en-US" dirty="0"/>
          </a:p>
        </p:txBody>
      </p:sp>
      <p:sp>
        <p:nvSpPr>
          <p:cNvPr id="24" name="Text Placeholder 3"/>
          <p:cNvSpPr>
            <a:spLocks noGrp="1"/>
          </p:cNvSpPr>
          <p:nvPr>
            <p:ph type="body" sz="half" idx="19"/>
          </p:nvPr>
        </p:nvSpPr>
        <p:spPr>
          <a:xfrm>
            <a:off x="4567644" y="4873764"/>
            <a:ext cx="2934406"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25" name="Text Placeholder 4"/>
          <p:cNvSpPr>
            <a:spLocks noGrp="1"/>
          </p:cNvSpPr>
          <p:nvPr>
            <p:ph type="body" sz="quarter" idx="13"/>
          </p:nvPr>
        </p:nvSpPr>
        <p:spPr>
          <a:xfrm>
            <a:off x="7804322" y="4297503"/>
            <a:ext cx="2932113" cy="576262"/>
          </a:xfrm>
        </p:spPr>
        <p:txBody>
          <a:bodyPr anchor="b">
            <a:noAutofit/>
          </a:bodyPr>
          <a:lstStyle>
            <a:lvl1pPr marL="0" indent="0">
              <a:buNone/>
              <a:defRPr sz="2400" b="0">
                <a:gradFill>
                  <a:gsLst>
                    <a:gs pos="34000">
                      <a:schemeClr val="tx1">
                        <a:lumMod val="93000"/>
                      </a:schemeClr>
                    </a:gs>
                    <a:gs pos="0">
                      <a:schemeClr val="bg1">
                        <a:lumMod val="41000"/>
                        <a:lumOff val="59000"/>
                      </a:schemeClr>
                    </a:gs>
                    <a:gs pos="100000">
                      <a:schemeClr val="tx2">
                        <a:lumMod val="0"/>
                        <a:lumOff val="100000"/>
                      </a:schemeClr>
                    </a:gs>
                  </a:gsLst>
                  <a:lin ang="4800000" scaled="0"/>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26" name="Picture Placeholder 2"/>
          <p:cNvSpPr>
            <a:spLocks noGrp="1" noChangeAspect="1"/>
          </p:cNvSpPr>
          <p:nvPr>
            <p:ph type="pic" idx="22"/>
          </p:nvPr>
        </p:nvSpPr>
        <p:spPr>
          <a:xfrm>
            <a:off x="7804321" y="2256354"/>
            <a:ext cx="2932113" cy="1524000"/>
          </a:xfrm>
          <a:prstGeom prst="roundRect">
            <a:avLst>
              <a:gd name="adj" fmla="val 1858"/>
            </a:avLst>
          </a:prstGeom>
          <a:effectLst>
            <a:outerShdw blurRad="50800" dist="50800" dir="5400000" algn="tl" rotWithShape="0">
              <a:srgbClr val="000000">
                <a:alpha val="43000"/>
              </a:srgbClr>
            </a:outerShdw>
          </a:effectLst>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it-IT" dirty="0" smtClean="0"/>
              <a:t>Fare clic sull'icona per inserire un'immagine</a:t>
            </a:r>
            <a:endParaRPr lang="en-US" dirty="0"/>
          </a:p>
        </p:txBody>
      </p:sp>
      <p:sp>
        <p:nvSpPr>
          <p:cNvPr id="27" name="Text Placeholder 3"/>
          <p:cNvSpPr>
            <a:spLocks noGrp="1"/>
          </p:cNvSpPr>
          <p:nvPr>
            <p:ph type="body" sz="half" idx="20"/>
          </p:nvPr>
        </p:nvSpPr>
        <p:spPr>
          <a:xfrm>
            <a:off x="7804197" y="4873762"/>
            <a:ext cx="2935997" cy="659189"/>
          </a:xfrm>
        </p:spPr>
        <p:txBody>
          <a:bodyPr anchor="t">
            <a:normAutofit/>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it-IT" smtClean="0"/>
              <a:t>Fare clic per modificare stili del testo dello schema</a:t>
            </a:r>
          </a:p>
        </p:txBody>
      </p:sp>
      <p:sp>
        <p:nvSpPr>
          <p:cNvPr id="3" name="Date Placeholder 2"/>
          <p:cNvSpPr>
            <a:spLocks noGrp="1"/>
          </p:cNvSpPr>
          <p:nvPr>
            <p:ph type="dt" sz="half" idx="10"/>
          </p:nvPr>
        </p:nvSpPr>
        <p:spPr/>
        <p:txBody>
          <a:bodyPr/>
          <a:lstStyle/>
          <a:p>
            <a:fld id="{E43EC4F9-EAF3-46CA-AB11-32A98486B609}" type="datetimeFigureOut">
              <a:rPr lang="it-IT" smtClean="0"/>
              <a:t>15/04/2015</a:t>
            </a:fld>
            <a:endParaRPr lang="it-IT"/>
          </a:p>
        </p:txBody>
      </p:sp>
      <p:sp>
        <p:nvSpPr>
          <p:cNvPr id="4" name="Footer Placeholder 3"/>
          <p:cNvSpPr>
            <a:spLocks noGrp="1"/>
          </p:cNvSpPr>
          <p:nvPr>
            <p:ph type="ftr" sz="quarter" idx="11"/>
          </p:nvPr>
        </p:nvSpPr>
        <p:spPr/>
        <p:txBody>
          <a:bodyPr/>
          <a:lstStyle/>
          <a:p>
            <a:endParaRPr lang="it-IT"/>
          </a:p>
        </p:txBody>
      </p:sp>
      <p:sp>
        <p:nvSpPr>
          <p:cNvPr id="5" name="Slide Number Placeholder 4"/>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4254035738"/>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x" preserve="1">
  <p:cSld name="Titolo e testo verticale">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3" name="Vertical Text Placeholder 2"/>
          <p:cNvSpPr>
            <a:spLocks noGrp="1"/>
          </p:cNvSpPr>
          <p:nvPr>
            <p:ph type="body" orient="vert" idx="1"/>
          </p:nvPr>
        </p:nvSpPr>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10"/>
          </p:nvPr>
        </p:nvSpPr>
        <p:spPr/>
        <p:txBody>
          <a:bodyPr/>
          <a:lstStyle/>
          <a:p>
            <a:fld id="{E43EC4F9-EAF3-46CA-AB11-32A98486B609}" type="datetimeFigureOut">
              <a:rPr lang="it-IT" smtClean="0"/>
              <a:t>15/04/2015</a:t>
            </a:fld>
            <a:endParaRPr lang="it-IT"/>
          </a:p>
        </p:txBody>
      </p:sp>
      <p:sp>
        <p:nvSpPr>
          <p:cNvPr id="5" name="Footer Placeholder 4"/>
          <p:cNvSpPr>
            <a:spLocks noGrp="1"/>
          </p:cNvSpPr>
          <p:nvPr>
            <p:ph type="ftr" sz="quarter" idx="11"/>
          </p:nvPr>
        </p:nvSpPr>
        <p:spPr/>
        <p:txBody>
          <a:bodyPr/>
          <a:lstStyle/>
          <a:p>
            <a:endParaRPr lang="it-IT"/>
          </a:p>
        </p:txBody>
      </p:sp>
      <p:sp>
        <p:nvSpPr>
          <p:cNvPr id="6" name="Slide Number Placeholder 5"/>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599779712"/>
      </p:ext>
    </p:extLst>
  </p:cSld>
  <p:clrMapOvr>
    <a:masterClrMapping/>
  </p:clrMapOvr>
</p:sldLayout>
</file>

<file path=ppt/slideLayouts/slideLayout17.xml><?xml version="1.0" encoding="utf-8"?>
<p:sldLayout xmlns:a="http://schemas.openxmlformats.org/drawingml/2006/main" xmlns:r="http://schemas.openxmlformats.org/officeDocument/2006/relationships" xmlns:p="http://schemas.openxmlformats.org/presentationml/2006/main" type="vertTitleAndTx" preserve="1">
  <p:cSld name="1_Titolo e testo verticale">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8724900" y="365125"/>
            <a:ext cx="2628900" cy="5811838"/>
          </a:xfrm>
        </p:spPr>
        <p:txBody>
          <a:bodyPr vert="eaVert"/>
          <a:lstStyle/>
          <a:p>
            <a:r>
              <a:rPr lang="it-IT" smtClean="0"/>
              <a:t>Fare clic per modificare lo stile del titolo</a:t>
            </a:r>
            <a:endParaRPr lang="en-US" dirty="0"/>
          </a:p>
        </p:txBody>
      </p:sp>
      <p:sp>
        <p:nvSpPr>
          <p:cNvPr id="3" name="Vertical Text Placeholder 2"/>
          <p:cNvSpPr>
            <a:spLocks noGrp="1"/>
          </p:cNvSpPr>
          <p:nvPr>
            <p:ph type="body" orient="vert" idx="1"/>
          </p:nvPr>
        </p:nvSpPr>
        <p:spPr>
          <a:xfrm>
            <a:off x="838200" y="365125"/>
            <a:ext cx="7734300" cy="5811838"/>
          </a:xfrm>
        </p:spPr>
        <p:txBody>
          <a:bodyPr vert="eaVert"/>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10"/>
          </p:nvPr>
        </p:nvSpPr>
        <p:spPr/>
        <p:txBody>
          <a:bodyPr/>
          <a:lstStyle/>
          <a:p>
            <a:fld id="{E43EC4F9-EAF3-46CA-AB11-32A98486B609}" type="datetimeFigureOut">
              <a:rPr lang="it-IT" smtClean="0"/>
              <a:t>15/04/2015</a:t>
            </a:fld>
            <a:endParaRPr lang="it-IT"/>
          </a:p>
        </p:txBody>
      </p:sp>
      <p:sp>
        <p:nvSpPr>
          <p:cNvPr id="5" name="Footer Placeholder 4"/>
          <p:cNvSpPr>
            <a:spLocks noGrp="1"/>
          </p:cNvSpPr>
          <p:nvPr>
            <p:ph type="ftr" sz="quarter" idx="11"/>
          </p:nvPr>
        </p:nvSpPr>
        <p:spPr/>
        <p:txBody>
          <a:bodyPr/>
          <a:lstStyle/>
          <a:p>
            <a:endParaRPr lang="it-IT"/>
          </a:p>
        </p:txBody>
      </p:sp>
      <p:sp>
        <p:nvSpPr>
          <p:cNvPr id="6" name="Slide Number Placeholder 5"/>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1999395458"/>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olo e contenuto">
    <p:spTree>
      <p:nvGrpSpPr>
        <p:cNvPr id="1" name=""/>
        <p:cNvGrpSpPr/>
        <p:nvPr/>
      </p:nvGrpSpPr>
      <p:grpSpPr>
        <a:xfrm>
          <a:off x="0" y="0"/>
          <a:ext cx="0" cy="0"/>
          <a:chOff x="0" y="0"/>
          <a:chExt cx="0" cy="0"/>
        </a:xfrm>
      </p:grpSpPr>
      <p:sp>
        <p:nvSpPr>
          <p:cNvPr id="8" name="Title 1"/>
          <p:cNvSpPr>
            <a:spLocks noGrp="1"/>
          </p:cNvSpPr>
          <p:nvPr>
            <p:ph type="title"/>
          </p:nvPr>
        </p:nvSpPr>
        <p:spPr/>
        <p:txBody>
          <a:bodyPr/>
          <a:lstStyle/>
          <a:p>
            <a:r>
              <a:rPr lang="it-IT" smtClean="0"/>
              <a:t>Fare clic per modificare lo stile del titolo</a:t>
            </a:r>
            <a:endParaRPr lang="en-US" dirty="0"/>
          </a:p>
        </p:txBody>
      </p:sp>
      <p:sp>
        <p:nvSpPr>
          <p:cNvPr id="3" name="Content Placeholder 2"/>
          <p:cNvSpPr>
            <a:spLocks noGrp="1"/>
          </p:cNvSpPr>
          <p:nvPr>
            <p:ph idx="1"/>
          </p:nvPr>
        </p:nvSpPr>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10"/>
          </p:nvPr>
        </p:nvSpPr>
        <p:spPr/>
        <p:txBody>
          <a:bodyPr/>
          <a:lstStyle/>
          <a:p>
            <a:fld id="{E43EC4F9-EAF3-46CA-AB11-32A98486B609}" type="datetimeFigureOut">
              <a:rPr lang="it-IT" smtClean="0"/>
              <a:t>15/04/2015</a:t>
            </a:fld>
            <a:endParaRPr lang="it-IT"/>
          </a:p>
        </p:txBody>
      </p:sp>
      <p:sp>
        <p:nvSpPr>
          <p:cNvPr id="5" name="Footer Placeholder 4"/>
          <p:cNvSpPr>
            <a:spLocks noGrp="1"/>
          </p:cNvSpPr>
          <p:nvPr>
            <p:ph type="ftr" sz="quarter" idx="11"/>
          </p:nvPr>
        </p:nvSpPr>
        <p:spPr/>
        <p:txBody>
          <a:bodyPr/>
          <a:lstStyle/>
          <a:p>
            <a:endParaRPr lang="it-IT"/>
          </a:p>
        </p:txBody>
      </p:sp>
      <p:sp>
        <p:nvSpPr>
          <p:cNvPr id="6" name="Slide Number Placeholder 5"/>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742025483"/>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Intestazione sezione">
    <p:spTree>
      <p:nvGrpSpPr>
        <p:cNvPr id="1" name=""/>
        <p:cNvGrpSpPr/>
        <p:nvPr/>
      </p:nvGrpSpPr>
      <p:grpSpPr>
        <a:xfrm>
          <a:off x="0" y="0"/>
          <a:ext cx="0" cy="0"/>
          <a:chOff x="0" y="0"/>
          <a:chExt cx="0" cy="0"/>
        </a:xfrm>
      </p:grpSpPr>
      <p:sp>
        <p:nvSpPr>
          <p:cNvPr id="7" name="Title 1"/>
          <p:cNvSpPr>
            <a:spLocks noGrp="1"/>
          </p:cNvSpPr>
          <p:nvPr>
            <p:ph type="ctrTitle"/>
          </p:nvPr>
        </p:nvSpPr>
        <p:spPr>
          <a:xfrm>
            <a:off x="854532" y="4464028"/>
            <a:ext cx="9144000" cy="1641490"/>
          </a:xfrm>
        </p:spPr>
        <p:txBody>
          <a:bodyPr wrap="none" anchor="t">
            <a:normAutofit/>
          </a:bodyPr>
          <a:lstStyle>
            <a:lvl1pPr algn="l">
              <a:defRPr sz="9600" b="0" spc="-300">
                <a:gradFill flip="none" rotWithShape="1">
                  <a:gsLst>
                    <a:gs pos="32000">
                      <a:schemeClr val="tx1">
                        <a:lumMod val="89000"/>
                      </a:schemeClr>
                    </a:gs>
                    <a:gs pos="0">
                      <a:schemeClr val="bg1">
                        <a:lumMod val="32000"/>
                        <a:lumOff val="68000"/>
                      </a:schemeClr>
                    </a:gs>
                    <a:gs pos="100000">
                      <a:schemeClr val="tx2">
                        <a:lumMod val="0"/>
                        <a:lumOff val="100000"/>
                      </a:schemeClr>
                    </a:gs>
                  </a:gsLst>
                  <a:lin ang="8100000" scaled="1"/>
                  <a:tileRect/>
                </a:gradFill>
                <a:effectLst>
                  <a:outerShdw blurRad="469900" dist="342900" dir="5400000" sy="-20000" rotWithShape="0">
                    <a:prstClr val="black">
                      <a:alpha val="66000"/>
                    </a:prstClr>
                  </a:outerShdw>
                </a:effectLst>
                <a:latin typeface="+mj-lt"/>
              </a:defRPr>
            </a:lvl1pPr>
          </a:lstStyle>
          <a:p>
            <a:r>
              <a:rPr lang="it-IT" smtClean="0"/>
              <a:t>Fare clic per modificare lo stile del titolo</a:t>
            </a:r>
            <a:endParaRPr lang="en-US" dirty="0"/>
          </a:p>
        </p:txBody>
      </p:sp>
      <p:sp>
        <p:nvSpPr>
          <p:cNvPr id="8" name="Subtitle 2"/>
          <p:cNvSpPr>
            <a:spLocks noGrp="1"/>
          </p:cNvSpPr>
          <p:nvPr>
            <p:ph type="subTitle" idx="1"/>
          </p:nvPr>
        </p:nvSpPr>
        <p:spPr>
          <a:xfrm>
            <a:off x="854532" y="3693674"/>
            <a:ext cx="9144000" cy="754025"/>
          </a:xfrm>
        </p:spPr>
        <p:txBody>
          <a:bodyPr anchor="b">
            <a:normAutofit/>
          </a:bodyPr>
          <a:lstStyle>
            <a:lvl1pPr marL="0" indent="0" algn="l">
              <a:buNone/>
              <a:defRPr sz="3200" b="0">
                <a:gradFill flip="none" rotWithShape="1">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tileRect/>
                </a:gradFill>
                <a:latin typeface="+mj-lt"/>
              </a:defRPr>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it-IT" smtClean="0"/>
              <a:t>Fare clic per modificare lo stile del sottotitolo dello schema</a:t>
            </a:r>
            <a:endParaRPr lang="en-US" dirty="0"/>
          </a:p>
        </p:txBody>
      </p:sp>
      <p:sp>
        <p:nvSpPr>
          <p:cNvPr id="4" name="Date Placeholder 3"/>
          <p:cNvSpPr>
            <a:spLocks noGrp="1"/>
          </p:cNvSpPr>
          <p:nvPr>
            <p:ph type="dt" sz="half" idx="10"/>
          </p:nvPr>
        </p:nvSpPr>
        <p:spPr/>
        <p:txBody>
          <a:bodyPr/>
          <a:lstStyle/>
          <a:p>
            <a:fld id="{E43EC4F9-EAF3-46CA-AB11-32A98486B609}" type="datetimeFigureOut">
              <a:rPr lang="it-IT" smtClean="0"/>
              <a:t>15/04/2015</a:t>
            </a:fld>
            <a:endParaRPr lang="it-IT"/>
          </a:p>
        </p:txBody>
      </p:sp>
      <p:sp>
        <p:nvSpPr>
          <p:cNvPr id="5" name="Footer Placeholder 4"/>
          <p:cNvSpPr>
            <a:spLocks noGrp="1"/>
          </p:cNvSpPr>
          <p:nvPr>
            <p:ph type="ftr" sz="quarter" idx="11"/>
          </p:nvPr>
        </p:nvSpPr>
        <p:spPr/>
        <p:txBody>
          <a:bodyPr/>
          <a:lstStyle/>
          <a:p>
            <a:endParaRPr lang="it-IT"/>
          </a:p>
        </p:txBody>
      </p:sp>
      <p:sp>
        <p:nvSpPr>
          <p:cNvPr id="6" name="Slide Number Placeholder 5"/>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164980182"/>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ue contenuti">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3" name="Content Placeholder 2"/>
          <p:cNvSpPr>
            <a:spLocks noGrp="1"/>
          </p:cNvSpPr>
          <p:nvPr>
            <p:ph sz="half" idx="1"/>
          </p:nvPr>
        </p:nvSpPr>
        <p:spPr>
          <a:xfrm>
            <a:off x="1120000" y="1825625"/>
            <a:ext cx="5025216" cy="435133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Content Placeholder 3"/>
          <p:cNvSpPr>
            <a:spLocks noGrp="1"/>
          </p:cNvSpPr>
          <p:nvPr>
            <p:ph sz="half" idx="2"/>
          </p:nvPr>
        </p:nvSpPr>
        <p:spPr>
          <a:xfrm>
            <a:off x="6319840" y="1825625"/>
            <a:ext cx="5033960" cy="435133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5" name="Date Placeholder 4"/>
          <p:cNvSpPr>
            <a:spLocks noGrp="1"/>
          </p:cNvSpPr>
          <p:nvPr>
            <p:ph type="dt" sz="half" idx="10"/>
          </p:nvPr>
        </p:nvSpPr>
        <p:spPr/>
        <p:txBody>
          <a:bodyPr/>
          <a:lstStyle/>
          <a:p>
            <a:fld id="{E43EC4F9-EAF3-46CA-AB11-32A98486B609}" type="datetimeFigureOut">
              <a:rPr lang="it-IT" smtClean="0"/>
              <a:t>15/04/2015</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918500308"/>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nfronto">
    <p:spTree>
      <p:nvGrpSpPr>
        <p:cNvPr id="1" name=""/>
        <p:cNvGrpSpPr/>
        <p:nvPr/>
      </p:nvGrpSpPr>
      <p:grpSpPr>
        <a:xfrm>
          <a:off x="0" y="0"/>
          <a:ext cx="0" cy="0"/>
          <a:chOff x="0" y="0"/>
          <a:chExt cx="0" cy="0"/>
        </a:xfrm>
      </p:grpSpPr>
      <p:sp>
        <p:nvSpPr>
          <p:cNvPr id="2" name="Title 1"/>
          <p:cNvSpPr>
            <a:spLocks noGrp="1"/>
          </p:cNvSpPr>
          <p:nvPr>
            <p:ph type="title"/>
          </p:nvPr>
        </p:nvSpPr>
        <p:spPr>
          <a:xfrm>
            <a:off x="839788" y="365125"/>
            <a:ext cx="10515600" cy="1325563"/>
          </a:xfrm>
        </p:spPr>
        <p:txBody>
          <a:bodyPr/>
          <a:lstStyle/>
          <a:p>
            <a:r>
              <a:rPr lang="it-IT" smtClean="0"/>
              <a:t>Fare clic per modificare lo stile del titolo</a:t>
            </a:r>
            <a:endParaRPr lang="en-US" dirty="0"/>
          </a:p>
        </p:txBody>
      </p:sp>
      <p:sp>
        <p:nvSpPr>
          <p:cNvPr id="3" name="Text Placeholder 2"/>
          <p:cNvSpPr>
            <a:spLocks noGrp="1"/>
          </p:cNvSpPr>
          <p:nvPr>
            <p:ph type="body" idx="1"/>
          </p:nvPr>
        </p:nvSpPr>
        <p:spPr>
          <a:xfrm>
            <a:off x="1120000" y="1681163"/>
            <a:ext cx="5025216" cy="823912"/>
          </a:xfrm>
        </p:spPr>
        <p:txBody>
          <a:bodyPr anchor="b"/>
          <a:lstStyle>
            <a:lvl1pPr marL="0" indent="0">
              <a:buNone/>
              <a:defRPr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it-IT" smtClean="0"/>
              <a:t>Fare clic per modificare stili del testo dello schema</a:t>
            </a:r>
          </a:p>
        </p:txBody>
      </p:sp>
      <p:sp>
        <p:nvSpPr>
          <p:cNvPr id="4" name="Content Placeholder 3"/>
          <p:cNvSpPr>
            <a:spLocks noGrp="1"/>
          </p:cNvSpPr>
          <p:nvPr>
            <p:ph sz="half" idx="2"/>
          </p:nvPr>
        </p:nvSpPr>
        <p:spPr>
          <a:xfrm>
            <a:off x="1120000" y="2505075"/>
            <a:ext cx="5025216" cy="368458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5" name="Text Placeholder 4"/>
          <p:cNvSpPr>
            <a:spLocks noGrp="1"/>
          </p:cNvSpPr>
          <p:nvPr>
            <p:ph type="body" sz="quarter" idx="3"/>
          </p:nvPr>
        </p:nvSpPr>
        <p:spPr>
          <a:xfrm>
            <a:off x="6319840" y="1681163"/>
            <a:ext cx="5035548" cy="823912"/>
          </a:xfrm>
        </p:spPr>
        <p:txBody>
          <a:bodyPr vert="horz" lIns="91440" tIns="45720" rIns="91440" bIns="45720" rtlCol="0" anchor="b">
            <a:normAutofit/>
          </a:bodyPr>
          <a:lstStyle>
            <a:lvl1pPr>
              <a:buNone/>
              <a:defRPr lang="en-US" sz="2400" b="0">
                <a:gradFill>
                  <a:gsLst>
                    <a:gs pos="15000">
                      <a:schemeClr val="tx2"/>
                    </a:gs>
                    <a:gs pos="73000">
                      <a:schemeClr val="tx2">
                        <a:lumMod val="60000"/>
                        <a:lumOff val="40000"/>
                      </a:schemeClr>
                    </a:gs>
                    <a:gs pos="0">
                      <a:schemeClr val="tx2">
                        <a:lumMod val="90000"/>
                        <a:lumOff val="10000"/>
                      </a:schemeClr>
                    </a:gs>
                    <a:gs pos="100000">
                      <a:schemeClr val="tx2">
                        <a:lumMod val="0"/>
                        <a:lumOff val="100000"/>
                      </a:schemeClr>
                    </a:gs>
                  </a:gsLst>
                  <a:lin ang="16200000" scaled="1"/>
                </a:gradFill>
              </a:defRPr>
            </a:lvl1pPr>
          </a:lstStyle>
          <a:p>
            <a:pPr marL="0" lvl="0" indent="0">
              <a:buNone/>
            </a:pPr>
            <a:r>
              <a:rPr lang="it-IT" smtClean="0"/>
              <a:t>Fare clic per modificare stili del testo dello schema</a:t>
            </a:r>
          </a:p>
        </p:txBody>
      </p:sp>
      <p:sp>
        <p:nvSpPr>
          <p:cNvPr id="6" name="Content Placeholder 5"/>
          <p:cNvSpPr>
            <a:spLocks noGrp="1"/>
          </p:cNvSpPr>
          <p:nvPr>
            <p:ph sz="quarter" idx="4"/>
          </p:nvPr>
        </p:nvSpPr>
        <p:spPr>
          <a:xfrm>
            <a:off x="6319840" y="2505075"/>
            <a:ext cx="5035548" cy="3684588"/>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7" name="Date Placeholder 6"/>
          <p:cNvSpPr>
            <a:spLocks noGrp="1"/>
          </p:cNvSpPr>
          <p:nvPr>
            <p:ph type="dt" sz="half" idx="10"/>
          </p:nvPr>
        </p:nvSpPr>
        <p:spPr/>
        <p:txBody>
          <a:bodyPr/>
          <a:lstStyle/>
          <a:p>
            <a:fld id="{E43EC4F9-EAF3-46CA-AB11-32A98486B609}" type="datetimeFigureOut">
              <a:rPr lang="it-IT" smtClean="0"/>
              <a:t>15/04/2015</a:t>
            </a:fld>
            <a:endParaRPr lang="it-IT"/>
          </a:p>
        </p:txBody>
      </p:sp>
      <p:sp>
        <p:nvSpPr>
          <p:cNvPr id="8" name="Footer Placeholder 7"/>
          <p:cNvSpPr>
            <a:spLocks noGrp="1"/>
          </p:cNvSpPr>
          <p:nvPr>
            <p:ph type="ftr" sz="quarter" idx="11"/>
          </p:nvPr>
        </p:nvSpPr>
        <p:spPr/>
        <p:txBody>
          <a:bodyPr/>
          <a:lstStyle/>
          <a:p>
            <a:endParaRPr lang="it-IT"/>
          </a:p>
        </p:txBody>
      </p:sp>
      <p:sp>
        <p:nvSpPr>
          <p:cNvPr id="9" name="Slide Number Placeholder 8"/>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4138713017"/>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tito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it-IT" smtClean="0"/>
              <a:t>Fare clic per modificare lo stile del titolo</a:t>
            </a:r>
            <a:endParaRPr lang="en-US" dirty="0"/>
          </a:p>
        </p:txBody>
      </p:sp>
      <p:sp>
        <p:nvSpPr>
          <p:cNvPr id="3" name="Date Placeholder 2"/>
          <p:cNvSpPr>
            <a:spLocks noGrp="1"/>
          </p:cNvSpPr>
          <p:nvPr>
            <p:ph type="dt" sz="half" idx="10"/>
          </p:nvPr>
        </p:nvSpPr>
        <p:spPr/>
        <p:txBody>
          <a:bodyPr/>
          <a:lstStyle/>
          <a:p>
            <a:fld id="{E43EC4F9-EAF3-46CA-AB11-32A98486B609}" type="datetimeFigureOut">
              <a:rPr lang="it-IT" smtClean="0"/>
              <a:t>15/04/2015</a:t>
            </a:fld>
            <a:endParaRPr lang="it-IT"/>
          </a:p>
        </p:txBody>
      </p:sp>
      <p:sp>
        <p:nvSpPr>
          <p:cNvPr id="4" name="Footer Placeholder 3"/>
          <p:cNvSpPr>
            <a:spLocks noGrp="1"/>
          </p:cNvSpPr>
          <p:nvPr>
            <p:ph type="ftr" sz="quarter" idx="11"/>
          </p:nvPr>
        </p:nvSpPr>
        <p:spPr/>
        <p:txBody>
          <a:bodyPr/>
          <a:lstStyle/>
          <a:p>
            <a:endParaRPr lang="it-IT"/>
          </a:p>
        </p:txBody>
      </p:sp>
      <p:sp>
        <p:nvSpPr>
          <p:cNvPr id="5" name="Slide Number Placeholder 4"/>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1969006249"/>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Vuota">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E43EC4F9-EAF3-46CA-AB11-32A98486B609}" type="datetimeFigureOut">
              <a:rPr lang="it-IT" smtClean="0"/>
              <a:t>15/04/2015</a:t>
            </a:fld>
            <a:endParaRPr lang="it-IT"/>
          </a:p>
        </p:txBody>
      </p:sp>
      <p:sp>
        <p:nvSpPr>
          <p:cNvPr id="3" name="Footer Placeholder 2"/>
          <p:cNvSpPr>
            <a:spLocks noGrp="1"/>
          </p:cNvSpPr>
          <p:nvPr>
            <p:ph type="ftr" sz="quarter" idx="11"/>
          </p:nvPr>
        </p:nvSpPr>
        <p:spPr/>
        <p:txBody>
          <a:bodyPr/>
          <a:lstStyle/>
          <a:p>
            <a:endParaRPr lang="it-IT"/>
          </a:p>
        </p:txBody>
      </p:sp>
      <p:sp>
        <p:nvSpPr>
          <p:cNvPr id="4" name="Slide Number Placeholder 3"/>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291212604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uto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it-IT" smtClean="0"/>
              <a:t>Fare clic per modificare lo stile del titolo</a:t>
            </a:r>
            <a:endParaRPr lang="en-US" dirty="0"/>
          </a:p>
        </p:txBody>
      </p:sp>
      <p:sp>
        <p:nvSpPr>
          <p:cNvPr id="3" name="Content Placeholder 2"/>
          <p:cNvSpPr>
            <a:spLocks noGrp="1"/>
          </p:cNvSpPr>
          <p:nvPr>
            <p:ph idx="1"/>
          </p:nvPr>
        </p:nvSpPr>
        <p:spPr>
          <a:xfrm>
            <a:off x="5183188" y="987425"/>
            <a:ext cx="6172200" cy="4873625"/>
          </a:xfrm>
        </p:spPr>
        <p:txBody>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Text Placeholder 3"/>
          <p:cNvSpPr>
            <a:spLocks noGrp="1"/>
          </p:cNvSpPr>
          <p:nvPr>
            <p:ph type="body" sz="half" idx="2"/>
          </p:nvPr>
        </p:nvSpPr>
        <p:spPr>
          <a:xfrm>
            <a:off x="1120000" y="2057400"/>
            <a:ext cx="3652025" cy="3811588"/>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Date Placeholder 4"/>
          <p:cNvSpPr>
            <a:spLocks noGrp="1"/>
          </p:cNvSpPr>
          <p:nvPr>
            <p:ph type="dt" sz="half" idx="10"/>
          </p:nvPr>
        </p:nvSpPr>
        <p:spPr/>
        <p:txBody>
          <a:bodyPr/>
          <a:lstStyle/>
          <a:p>
            <a:fld id="{E43EC4F9-EAF3-46CA-AB11-32A98486B609}" type="datetimeFigureOut">
              <a:rPr lang="it-IT" smtClean="0"/>
              <a:t>15/04/2015</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1044417421"/>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magine con didascalia">
    <p:spTree>
      <p:nvGrpSpPr>
        <p:cNvPr id="1" name=""/>
        <p:cNvGrpSpPr/>
        <p:nvPr/>
      </p:nvGrpSpPr>
      <p:grpSpPr>
        <a:xfrm>
          <a:off x="0" y="0"/>
          <a:ext cx="0" cy="0"/>
          <a:chOff x="0" y="0"/>
          <a:chExt cx="0" cy="0"/>
        </a:xfrm>
      </p:grpSpPr>
      <p:sp>
        <p:nvSpPr>
          <p:cNvPr id="2" name="Title 1"/>
          <p:cNvSpPr>
            <a:spLocks noGrp="1"/>
          </p:cNvSpPr>
          <p:nvPr>
            <p:ph type="title"/>
          </p:nvPr>
        </p:nvSpPr>
        <p:spPr>
          <a:xfrm>
            <a:off x="839788" y="457200"/>
            <a:ext cx="3932237" cy="1600200"/>
          </a:xfrm>
        </p:spPr>
        <p:txBody>
          <a:bodyPr anchor="b"/>
          <a:lstStyle>
            <a:lvl1pPr>
              <a:defRPr sz="3200"/>
            </a:lvl1pPr>
          </a:lstStyle>
          <a:p>
            <a:r>
              <a:rPr lang="it-IT" smtClean="0"/>
              <a:t>Fare clic per modificare lo stile del titolo</a:t>
            </a:r>
            <a:endParaRPr lang="en-US" dirty="0"/>
          </a:p>
        </p:txBody>
      </p:sp>
      <p:sp>
        <p:nvSpPr>
          <p:cNvPr id="3" name="Picture Placeholder 2"/>
          <p:cNvSpPr>
            <a:spLocks noGrp="1" noChangeAspect="1"/>
          </p:cNvSpPr>
          <p:nvPr>
            <p:ph type="pic" idx="1"/>
          </p:nvPr>
        </p:nvSpPr>
        <p:spPr>
          <a:xfrm>
            <a:off x="5183188" y="987425"/>
            <a:ext cx="6172200" cy="4873625"/>
          </a:xfrm>
        </p:spPr>
        <p:txBody>
          <a:bodyPr anchor="t"/>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r>
              <a:rPr lang="it-IT" dirty="0" smtClean="0"/>
              <a:t>Fare clic sull'icona per inserire un'immagine</a:t>
            </a:r>
            <a:endParaRPr lang="en-US" dirty="0"/>
          </a:p>
        </p:txBody>
      </p:sp>
      <p:sp>
        <p:nvSpPr>
          <p:cNvPr id="4" name="Text Placeholder 3"/>
          <p:cNvSpPr>
            <a:spLocks noGrp="1"/>
          </p:cNvSpPr>
          <p:nvPr>
            <p:ph type="body" sz="half" idx="2"/>
          </p:nvPr>
        </p:nvSpPr>
        <p:spPr>
          <a:xfrm>
            <a:off x="1120000" y="2057400"/>
            <a:ext cx="3652025" cy="3811588"/>
          </a:xfrm>
        </p:spPr>
        <p:txBody>
          <a:bodyPr/>
          <a:lstStyle>
            <a:lvl1pPr marL="0" indent="0">
              <a:buNone/>
              <a:defRPr sz="1600">
                <a:gradFill>
                  <a:gsLst>
                    <a:gs pos="15000">
                      <a:schemeClr val="tx2"/>
                    </a:gs>
                    <a:gs pos="73000">
                      <a:schemeClr val="tx2">
                        <a:lumMod val="60000"/>
                        <a:lumOff val="40000"/>
                      </a:schemeClr>
                    </a:gs>
                    <a:gs pos="0">
                      <a:schemeClr val="tx1"/>
                    </a:gs>
                    <a:gs pos="100000">
                      <a:schemeClr val="tx2">
                        <a:lumMod val="0"/>
                        <a:lumOff val="100000"/>
                      </a:schemeClr>
                    </a:gs>
                  </a:gsLst>
                  <a:lin ang="16200000" scaled="1"/>
                </a:gradFill>
              </a:defRPr>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it-IT" smtClean="0"/>
              <a:t>Fare clic per modificare stili del testo dello schema</a:t>
            </a:r>
          </a:p>
        </p:txBody>
      </p:sp>
      <p:sp>
        <p:nvSpPr>
          <p:cNvPr id="5" name="Date Placeholder 4"/>
          <p:cNvSpPr>
            <a:spLocks noGrp="1"/>
          </p:cNvSpPr>
          <p:nvPr>
            <p:ph type="dt" sz="half" idx="10"/>
          </p:nvPr>
        </p:nvSpPr>
        <p:spPr/>
        <p:txBody>
          <a:bodyPr/>
          <a:lstStyle/>
          <a:p>
            <a:fld id="{E43EC4F9-EAF3-46CA-AB11-32A98486B609}" type="datetimeFigureOut">
              <a:rPr lang="it-IT" smtClean="0"/>
              <a:t>15/04/2015</a:t>
            </a:fld>
            <a:endParaRPr lang="it-IT"/>
          </a:p>
        </p:txBody>
      </p:sp>
      <p:sp>
        <p:nvSpPr>
          <p:cNvPr id="6" name="Footer Placeholder 5"/>
          <p:cNvSpPr>
            <a:spLocks noGrp="1"/>
          </p:cNvSpPr>
          <p:nvPr>
            <p:ph type="ftr" sz="quarter" idx="11"/>
          </p:nvPr>
        </p:nvSpPr>
        <p:spPr/>
        <p:txBody>
          <a:bodyPr/>
          <a:lstStyle/>
          <a:p>
            <a:endParaRPr lang="it-IT"/>
          </a:p>
        </p:txBody>
      </p:sp>
      <p:sp>
        <p:nvSpPr>
          <p:cNvPr id="7" name="Slide Number Placeholder 6"/>
          <p:cNvSpPr>
            <a:spLocks noGrp="1"/>
          </p:cNvSpPr>
          <p:nvPr>
            <p:ph type="sldNum" sz="quarter" idx="12"/>
          </p:nvPr>
        </p:nvSpPr>
        <p:spPr/>
        <p:txBody>
          <a:bodyPr/>
          <a:lstStyle/>
          <a:p>
            <a:fld id="{788D1335-493F-485C-8EC4-8915115E5A92}" type="slidenum">
              <a:rPr lang="it-IT" smtClean="0"/>
              <a:t>‹N›</a:t>
            </a:fld>
            <a:endParaRPr lang="it-IT"/>
          </a:p>
        </p:txBody>
      </p:sp>
    </p:spTree>
    <p:extLst>
      <p:ext uri="{BB962C8B-B14F-4D97-AF65-F5344CB8AC3E}">
        <p14:creationId xmlns:p14="http://schemas.microsoft.com/office/powerpoint/2010/main" val="2980232717"/>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18" Type="http://schemas.openxmlformats.org/officeDocument/2006/relationships/theme" Target="../theme/theme1.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slideLayout" Target="../slideLayouts/slideLayout17.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19" Type="http://schemas.openxmlformats.org/officeDocument/2006/relationships/image" Target="../media/image1.png"/><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Pr>
        <a:blipFill dpi="0" rotWithShape="1">
          <a:blip r:embed="rId19">
            <a:lum/>
          </a:blip>
          <a:srcRect/>
          <a:stretch>
            <a:fillRect/>
          </a:stretch>
        </a:blipFill>
        <a:effectLst/>
      </p:bgPr>
    </p:bg>
    <p:spTree>
      <p:nvGrpSpPr>
        <p:cNvPr id="1" name=""/>
        <p:cNvGrpSpPr/>
        <p:nvPr/>
      </p:nvGrpSpPr>
      <p:grpSpPr>
        <a:xfrm>
          <a:off x="0" y="0"/>
          <a:ext cx="0" cy="0"/>
          <a:chOff x="0" y="0"/>
          <a:chExt cx="0" cy="0"/>
        </a:xfrm>
      </p:grpSpPr>
      <p:sp>
        <p:nvSpPr>
          <p:cNvPr id="2" name="Title Placeholder 1"/>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it-IT" smtClean="0"/>
              <a:t>Fare clic per modificare lo stile del titolo</a:t>
            </a:r>
            <a:endParaRPr lang="en-US" dirty="0"/>
          </a:p>
        </p:txBody>
      </p:sp>
      <p:sp>
        <p:nvSpPr>
          <p:cNvPr id="3" name="Text Placeholder 2"/>
          <p:cNvSpPr>
            <a:spLocks noGrp="1"/>
          </p:cNvSpPr>
          <p:nvPr>
            <p:ph type="body" idx="1"/>
          </p:nvPr>
        </p:nvSpPr>
        <p:spPr>
          <a:xfrm>
            <a:off x="1120000" y="1825625"/>
            <a:ext cx="10233800" cy="4351338"/>
          </a:xfrm>
          <a:prstGeom prst="rect">
            <a:avLst/>
          </a:prstGeom>
        </p:spPr>
        <p:txBody>
          <a:bodyPr vert="horz" lIns="91440" tIns="45720" rIns="91440" bIns="45720" rtlCol="0">
            <a:normAutofit/>
          </a:bodyPr>
          <a:lstStyle/>
          <a:p>
            <a:pPr lvl="0"/>
            <a:r>
              <a:rPr lang="it-IT" smtClean="0"/>
              <a:t>Fare clic per modificare stili del testo dello schema</a:t>
            </a:r>
          </a:p>
          <a:p>
            <a:pPr lvl="1"/>
            <a:r>
              <a:rPr lang="it-IT" smtClean="0"/>
              <a:t>Secondo livello</a:t>
            </a:r>
          </a:p>
          <a:p>
            <a:pPr lvl="2"/>
            <a:r>
              <a:rPr lang="it-IT" smtClean="0"/>
              <a:t>Terzo livello</a:t>
            </a:r>
          </a:p>
          <a:p>
            <a:pPr lvl="3"/>
            <a:r>
              <a:rPr lang="it-IT" smtClean="0"/>
              <a:t>Quarto livello</a:t>
            </a:r>
          </a:p>
          <a:p>
            <a:pPr lvl="4"/>
            <a:r>
              <a:rPr lang="it-IT" smtClean="0"/>
              <a:t>Quinto livello</a:t>
            </a:r>
            <a:endParaRPr lang="en-US" dirty="0"/>
          </a:p>
        </p:txBody>
      </p:sp>
      <p:sp>
        <p:nvSpPr>
          <p:cNvPr id="4" name="Date Placeholder 3"/>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E43EC4F9-EAF3-46CA-AB11-32A98486B609}" type="datetimeFigureOut">
              <a:rPr lang="it-IT" smtClean="0"/>
              <a:t>15/04/2015</a:t>
            </a:fld>
            <a:endParaRPr lang="it-IT"/>
          </a:p>
        </p:txBody>
      </p:sp>
      <p:sp>
        <p:nvSpPr>
          <p:cNvPr id="5" name="Footer Placeholder 4"/>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endParaRPr lang="it-IT"/>
          </a:p>
        </p:txBody>
      </p:sp>
      <p:sp>
        <p:nvSpPr>
          <p:cNvPr id="6" name="Slide Number Placeholder 5"/>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gradFill flip="none" rotWithShape="1">
                  <a:gsLst>
                    <a:gs pos="28000">
                      <a:schemeClr val="tx1">
                        <a:lumMod val="93000"/>
                      </a:schemeClr>
                    </a:gs>
                    <a:gs pos="0">
                      <a:schemeClr val="bg1">
                        <a:lumMod val="38000"/>
                        <a:lumOff val="62000"/>
                      </a:schemeClr>
                    </a:gs>
                    <a:gs pos="100000">
                      <a:schemeClr val="tx2">
                        <a:lumMod val="0"/>
                        <a:lumOff val="100000"/>
                      </a:schemeClr>
                    </a:gs>
                  </a:gsLst>
                  <a:lin ang="5400000" scaled="1"/>
                  <a:tileRect/>
                </a:gradFill>
              </a:defRPr>
            </a:lvl1pPr>
          </a:lstStyle>
          <a:p>
            <a:fld id="{788D1335-493F-485C-8EC4-8915115E5A92}" type="slidenum">
              <a:rPr lang="it-IT" smtClean="0"/>
              <a:t>‹N›</a:t>
            </a:fld>
            <a:endParaRPr lang="it-IT"/>
          </a:p>
        </p:txBody>
      </p:sp>
    </p:spTree>
    <p:extLst>
      <p:ext uri="{BB962C8B-B14F-4D97-AF65-F5344CB8AC3E}">
        <p14:creationId xmlns:p14="http://schemas.microsoft.com/office/powerpoint/2010/main" val="81943785"/>
      </p:ext>
    </p:extLst>
  </p:cSld>
  <p:clrMap bg1="dk1" tx1="lt1" bg2="dk2" tx2="lt2" accent1="accent1" accent2="accent2" accent3="accent3" accent4="accent4" accent5="accent5" accent6="accent6" hlink="hlink" folHlink="folHlink"/>
  <p:sldLayoutIdLst>
    <p:sldLayoutId id="2147483943" r:id="rId1"/>
    <p:sldLayoutId id="2147483944" r:id="rId2"/>
    <p:sldLayoutId id="2147483945" r:id="rId3"/>
    <p:sldLayoutId id="2147483946" r:id="rId4"/>
    <p:sldLayoutId id="2147483947" r:id="rId5"/>
    <p:sldLayoutId id="2147483948" r:id="rId6"/>
    <p:sldLayoutId id="2147483949" r:id="rId7"/>
    <p:sldLayoutId id="2147483950" r:id="rId8"/>
    <p:sldLayoutId id="2147483951" r:id="rId9"/>
    <p:sldLayoutId id="2147483952" r:id="rId10"/>
    <p:sldLayoutId id="2147483953" r:id="rId11"/>
    <p:sldLayoutId id="2147483954" r:id="rId12"/>
    <p:sldLayoutId id="2147483955" r:id="rId13"/>
    <p:sldLayoutId id="2147483956" r:id="rId14"/>
    <p:sldLayoutId id="2147483957" r:id="rId15"/>
    <p:sldLayoutId id="2147483958" r:id="rId16"/>
    <p:sldLayoutId id="2147483959" r:id="rId17"/>
  </p:sldLayoutIdLst>
  <p:txStyles>
    <p:titleStyle>
      <a:lvl1pPr algn="l" defTabSz="914400" rtl="0" eaLnBrk="1" latinLnBrk="0" hangingPunct="1">
        <a:lnSpc>
          <a:spcPct val="90000"/>
        </a:lnSpc>
        <a:spcBef>
          <a:spcPct val="0"/>
        </a:spcBef>
        <a:buNone/>
        <a:defRPr sz="5400" b="0" kern="1200">
          <a:gradFill flip="none" rotWithShape="1">
            <a:gsLst>
              <a:gs pos="28000">
                <a:schemeClr val="tx1">
                  <a:lumMod val="93000"/>
                </a:schemeClr>
              </a:gs>
              <a:gs pos="0">
                <a:schemeClr val="bg1">
                  <a:lumMod val="13000"/>
                  <a:lumOff val="87000"/>
                </a:schemeClr>
              </a:gs>
              <a:gs pos="100000">
                <a:schemeClr val="tx2">
                  <a:lumMod val="0"/>
                  <a:lumOff val="100000"/>
                </a:schemeClr>
              </a:gs>
            </a:gsLst>
            <a:lin ang="4800000" scaled="0"/>
            <a:tileRect/>
          </a:gra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gradFill>
            <a:gsLst>
              <a:gs pos="34000">
                <a:schemeClr val="tx1">
                  <a:lumMod val="93000"/>
                </a:schemeClr>
              </a:gs>
              <a:gs pos="0">
                <a:schemeClr val="bg1">
                  <a:lumMod val="13000"/>
                  <a:lumOff val="87000"/>
                </a:schemeClr>
              </a:gs>
              <a:gs pos="100000">
                <a:schemeClr val="tx2">
                  <a:lumMod val="0"/>
                  <a:lumOff val="100000"/>
                </a:schemeClr>
              </a:gs>
            </a:gsLst>
            <a:lin ang="4800000" scaled="0"/>
          </a:gra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gradFill>
            <a:gsLst>
              <a:gs pos="34000">
                <a:schemeClr val="tx1">
                  <a:lumMod val="93000"/>
                </a:schemeClr>
              </a:gs>
              <a:gs pos="0">
                <a:schemeClr val="bg1">
                  <a:lumMod val="13000"/>
                  <a:lumOff val="87000"/>
                </a:schemeClr>
              </a:gs>
              <a:gs pos="100000">
                <a:schemeClr val="tx2">
                  <a:lumMod val="0"/>
                  <a:lumOff val="100000"/>
                </a:schemeClr>
              </a:gs>
            </a:gsLst>
            <a:lin ang="4800000" scaled="0"/>
          </a:gra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gradFill>
            <a:gsLst>
              <a:gs pos="34000">
                <a:schemeClr val="tx1">
                  <a:lumMod val="93000"/>
                </a:schemeClr>
              </a:gs>
              <a:gs pos="0">
                <a:schemeClr val="bg1">
                  <a:lumMod val="13000"/>
                  <a:lumOff val="87000"/>
                </a:schemeClr>
              </a:gs>
              <a:gs pos="100000">
                <a:schemeClr val="tx2">
                  <a:lumMod val="0"/>
                  <a:lumOff val="100000"/>
                </a:schemeClr>
              </a:gs>
            </a:gsLst>
            <a:lin ang="4800000" scaled="0"/>
          </a:gra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gradFill>
            <a:gsLst>
              <a:gs pos="34000">
                <a:schemeClr val="tx1">
                  <a:lumMod val="93000"/>
                </a:schemeClr>
              </a:gs>
              <a:gs pos="0">
                <a:schemeClr val="bg1">
                  <a:lumMod val="13000"/>
                  <a:lumOff val="87000"/>
                </a:schemeClr>
              </a:gs>
              <a:gs pos="100000">
                <a:schemeClr val="tx2">
                  <a:lumMod val="0"/>
                  <a:lumOff val="100000"/>
                </a:schemeClr>
              </a:gs>
            </a:gsLst>
            <a:lin ang="4800000" scaled="0"/>
          </a:gra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gradFill>
            <a:gsLst>
              <a:gs pos="34000">
                <a:schemeClr val="tx1">
                  <a:lumMod val="93000"/>
                </a:schemeClr>
              </a:gs>
              <a:gs pos="0">
                <a:schemeClr val="bg1">
                  <a:lumMod val="13000"/>
                  <a:lumOff val="87000"/>
                </a:schemeClr>
              </a:gs>
              <a:gs pos="100000">
                <a:schemeClr val="tx2">
                  <a:lumMod val="0"/>
                  <a:lumOff val="100000"/>
                </a:schemeClr>
              </a:gs>
            </a:gsLst>
            <a:lin ang="4800000" scaled="0"/>
          </a:gra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2" Type="http://schemas.openxmlformats.org/officeDocument/2006/relationships/image" Target="../media/image2.png"/><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2" Type="http://schemas.openxmlformats.org/officeDocument/2006/relationships/image" Target="../media/image3.emf"/><Relationship Id="rId1" Type="http://schemas.openxmlformats.org/officeDocument/2006/relationships/slideLayout" Target="../slideLayouts/slideLayout2.xml"/></Relationships>
</file>

<file path=ppt/slides/_rels/slide21.xml.rels><?xml version="1.0" encoding="UTF-8" standalone="yes"?>
<Relationships xmlns="http://schemas.openxmlformats.org/package/2006/relationships"><Relationship Id="rId2" Type="http://schemas.openxmlformats.org/officeDocument/2006/relationships/image" Target="../media/image4.emf"/><Relationship Id="rId1" Type="http://schemas.openxmlformats.org/officeDocument/2006/relationships/slideLayout" Target="../slideLayouts/slideLayout2.xml"/></Relationships>
</file>

<file path=ppt/slides/_rels/slide2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4.xml.rels><?xml version="1.0" encoding="UTF-8" standalone="yes"?>
<Relationships xmlns="http://schemas.openxmlformats.org/package/2006/relationships"><Relationship Id="rId2" Type="http://schemas.openxmlformats.org/officeDocument/2006/relationships/image" Target="../media/image5.emf"/><Relationship Id="rId1" Type="http://schemas.openxmlformats.org/officeDocument/2006/relationships/slideLayout" Target="../slideLayouts/slideLayout2.xml"/></Relationships>
</file>

<file path=ppt/slides/_rels/slide2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6.xml.rels><?xml version="1.0" encoding="UTF-8" standalone="yes"?>
<Relationships xmlns="http://schemas.openxmlformats.org/package/2006/relationships"><Relationship Id="rId2" Type="http://schemas.openxmlformats.org/officeDocument/2006/relationships/image" Target="../media/image6.emf"/><Relationship Id="rId1" Type="http://schemas.openxmlformats.org/officeDocument/2006/relationships/slideLayout" Target="../slideLayouts/slideLayout2.xml"/></Relationships>
</file>

<file path=ppt/slides/_rels/slide27.xml.rels><?xml version="1.0" encoding="UTF-8" standalone="yes"?>
<Relationships xmlns="http://schemas.openxmlformats.org/package/2006/relationships"><Relationship Id="rId2" Type="http://schemas.openxmlformats.org/officeDocument/2006/relationships/image" Target="../media/image7.emf"/><Relationship Id="rId1" Type="http://schemas.openxmlformats.org/officeDocument/2006/relationships/slideLayout" Target="../slideLayouts/slideLayout2.xml"/></Relationships>
</file>

<file path=ppt/slides/_rels/slide2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1.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ctrTitle"/>
          </p:nvPr>
        </p:nvSpPr>
        <p:spPr>
          <a:xfrm>
            <a:off x="1862301" y="1590260"/>
            <a:ext cx="8712933" cy="3445566"/>
          </a:xfrm>
        </p:spPr>
        <p:txBody>
          <a:bodyPr>
            <a:noAutofit/>
          </a:bodyPr>
          <a:lstStyle/>
          <a:p>
            <a:pPr algn="ctr"/>
            <a:r>
              <a:rPr lang="it-IT" sz="5400" b="1" dirty="0" smtClean="0"/>
              <a:t>Come nasce una </a:t>
            </a:r>
            <a:r>
              <a:rPr lang="it-IT" sz="5400" b="1" dirty="0" smtClean="0"/>
              <a:t>ricerca.</a:t>
            </a:r>
            <a:r>
              <a:rPr lang="it-IT" sz="5400" b="1" dirty="0" smtClean="0"/>
              <a:t/>
            </a:r>
            <a:br>
              <a:rPr lang="it-IT" sz="5400" b="1" dirty="0" smtClean="0"/>
            </a:br>
            <a:r>
              <a:rPr lang="it-IT" sz="5400" b="1" dirty="0" smtClean="0"/>
              <a:t> </a:t>
            </a:r>
            <a:r>
              <a:rPr lang="it-IT" sz="5400" b="1" smtClean="0"/>
              <a:t>Dalle </a:t>
            </a:r>
            <a:r>
              <a:rPr lang="it-IT" sz="5400" b="1" dirty="0" smtClean="0"/>
              <a:t>teorie alle ipotesi</a:t>
            </a:r>
            <a:endParaRPr lang="it-IT" sz="5400" b="1" dirty="0"/>
          </a:p>
        </p:txBody>
      </p:sp>
      <p:sp>
        <p:nvSpPr>
          <p:cNvPr id="3" name="Sottotitolo 2"/>
          <p:cNvSpPr>
            <a:spLocks noGrp="1"/>
          </p:cNvSpPr>
          <p:nvPr>
            <p:ph type="subTitle" idx="1"/>
          </p:nvPr>
        </p:nvSpPr>
        <p:spPr>
          <a:xfrm>
            <a:off x="0" y="5743977"/>
            <a:ext cx="9144000" cy="895082"/>
          </a:xfrm>
        </p:spPr>
        <p:txBody>
          <a:bodyPr>
            <a:normAutofit/>
          </a:bodyPr>
          <a:lstStyle/>
          <a:p>
            <a:pPr algn="just"/>
            <a:r>
              <a:rPr lang="it-IT" sz="2000" b="1" dirty="0" smtClean="0"/>
              <a:t>Master I Livello:</a:t>
            </a:r>
            <a:r>
              <a:rPr lang="it-IT" sz="2000" b="1" dirty="0"/>
              <a:t> </a:t>
            </a:r>
            <a:r>
              <a:rPr lang="it-IT" sz="2000" b="1" i="1" dirty="0" smtClean="0">
                <a:effectLst>
                  <a:glow rad="38100">
                    <a:schemeClr val="bg1">
                      <a:lumMod val="50000"/>
                      <a:lumOff val="50000"/>
                      <a:alpha val="20000"/>
                    </a:schemeClr>
                  </a:glow>
                </a:effectLst>
              </a:rPr>
              <a:t>Tecnologie Avanzate di Formazione e Comunicazione per le Scienze Cognitive e Pedagogiche - </a:t>
            </a:r>
            <a:r>
              <a:rPr lang="it-IT" sz="2000" b="1" dirty="0" smtClean="0">
                <a:effectLst>
                  <a:glow rad="38100">
                    <a:schemeClr val="bg1">
                      <a:lumMod val="50000"/>
                      <a:lumOff val="50000"/>
                      <a:alpha val="20000"/>
                    </a:schemeClr>
                  </a:glow>
                </a:effectLst>
              </a:rPr>
              <a:t>Noto</a:t>
            </a:r>
            <a:endParaRPr lang="it-IT" sz="2000" b="1" dirty="0">
              <a:effectLst>
                <a:glow rad="38100">
                  <a:schemeClr val="bg1">
                    <a:lumMod val="50000"/>
                    <a:lumOff val="50000"/>
                    <a:alpha val="20000"/>
                  </a:schemeClr>
                </a:glow>
              </a:effectLst>
            </a:endParaRPr>
          </a:p>
        </p:txBody>
      </p:sp>
      <p:sp>
        <p:nvSpPr>
          <p:cNvPr id="4" name="CasellaDiTesto 3"/>
          <p:cNvSpPr txBox="1"/>
          <p:nvPr/>
        </p:nvSpPr>
        <p:spPr>
          <a:xfrm>
            <a:off x="4174436" y="3763617"/>
            <a:ext cx="4450118" cy="461665"/>
          </a:xfrm>
          <a:prstGeom prst="rect">
            <a:avLst/>
          </a:prstGeom>
          <a:noFill/>
        </p:spPr>
        <p:txBody>
          <a:bodyPr wrap="square" rtlCol="0">
            <a:spAutoFit/>
          </a:bodyPr>
          <a:lstStyle/>
          <a:p>
            <a:r>
              <a:rPr lang="it-IT" sz="2400" b="1" dirty="0" smtClean="0"/>
              <a:t>Dott.ssa Alessandra Anastasi</a:t>
            </a:r>
            <a:endParaRPr lang="it-IT" sz="2400" b="1" dirty="0"/>
          </a:p>
        </p:txBody>
      </p:sp>
    </p:spTree>
    <p:extLst>
      <p:ext uri="{BB962C8B-B14F-4D97-AF65-F5344CB8AC3E}">
        <p14:creationId xmlns:p14="http://schemas.microsoft.com/office/powerpoint/2010/main" val="4249579022"/>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631065" y="708338"/>
            <a:ext cx="10722735" cy="5468625"/>
          </a:xfrm>
        </p:spPr>
        <p:txBody>
          <a:bodyPr/>
          <a:lstStyle/>
          <a:p>
            <a:pPr marL="0" indent="0" algn="just">
              <a:buNone/>
            </a:pPr>
            <a:r>
              <a:rPr lang="it-IT" dirty="0"/>
              <a:t>Esistono due tipi di variabili indipendenti: </a:t>
            </a:r>
            <a:r>
              <a:rPr lang="it-IT" b="1" dirty="0"/>
              <a:t>manipolate</a:t>
            </a:r>
            <a:r>
              <a:rPr lang="it-IT" dirty="0"/>
              <a:t> e </a:t>
            </a:r>
            <a:r>
              <a:rPr lang="it-IT" b="1" dirty="0"/>
              <a:t>non manipolate</a:t>
            </a:r>
            <a:r>
              <a:rPr lang="it-IT" b="1" dirty="0" smtClean="0"/>
              <a:t>.</a:t>
            </a:r>
          </a:p>
          <a:p>
            <a:pPr algn="just"/>
            <a:r>
              <a:rPr lang="it-IT" dirty="0"/>
              <a:t>Le </a:t>
            </a:r>
            <a:r>
              <a:rPr lang="it-IT" b="1" u="sng" dirty="0" smtClean="0"/>
              <a:t>VARIABILI MANIPOLATE </a:t>
            </a:r>
            <a:r>
              <a:rPr lang="it-IT" dirty="0" smtClean="0"/>
              <a:t>sono </a:t>
            </a:r>
            <a:r>
              <a:rPr lang="it-IT" dirty="0"/>
              <a:t>quelle che lo sperimentatore controlla e modifica attivamente.</a:t>
            </a:r>
          </a:p>
          <a:p>
            <a:pPr marL="0" indent="0" algn="just">
              <a:buNone/>
            </a:pPr>
            <a:r>
              <a:rPr lang="it-IT" dirty="0"/>
              <a:t>Le </a:t>
            </a:r>
            <a:r>
              <a:rPr lang="it-IT" b="1" i="1" u="sng" dirty="0" smtClean="0"/>
              <a:t>VARIABILI NON MANIPOLATE </a:t>
            </a:r>
            <a:r>
              <a:rPr lang="it-IT" dirty="0" smtClean="0"/>
              <a:t>sono </a:t>
            </a:r>
            <a:r>
              <a:rPr lang="it-IT" dirty="0"/>
              <a:t>quelle che non possono essere controllate a piacere dal ricercatore. Queste sono prevalentemente variabili </a:t>
            </a:r>
            <a:r>
              <a:rPr lang="it-IT" dirty="0" smtClean="0"/>
              <a:t>soggettive, </a:t>
            </a:r>
            <a:r>
              <a:rPr lang="it-IT" dirty="0"/>
              <a:t>come </a:t>
            </a:r>
            <a:r>
              <a:rPr lang="it-IT" dirty="0" smtClean="0"/>
              <a:t>l’intelligenza</a:t>
            </a:r>
            <a:r>
              <a:rPr lang="it-IT" dirty="0"/>
              <a:t>, il genere, etc. In questo caso, il ricercatore può solo dividere i soggetti in base a queste variabili. Ad esempio, se si vuole studiare </a:t>
            </a:r>
            <a:r>
              <a:rPr lang="it-IT" dirty="0" smtClean="0"/>
              <a:t>l’atteggiamento </a:t>
            </a:r>
            <a:r>
              <a:rPr lang="it-IT" dirty="0"/>
              <a:t>nei confronti degli extracomunitari in base </a:t>
            </a:r>
            <a:r>
              <a:rPr lang="it-IT" dirty="0" smtClean="0"/>
              <a:t>all’appartenenza </a:t>
            </a:r>
            <a:r>
              <a:rPr lang="it-IT" dirty="0"/>
              <a:t>politica, il ricercatore può dividere i soggetti secondo le idee politiche e verificare se vi sono differenze </a:t>
            </a:r>
            <a:r>
              <a:rPr lang="it-IT" dirty="0" smtClean="0"/>
              <a:t>nell’atteggiamento </a:t>
            </a:r>
            <a:r>
              <a:rPr lang="it-IT" dirty="0"/>
              <a:t>verso gli extracomunitari.</a:t>
            </a:r>
          </a:p>
          <a:p>
            <a:pPr marL="0" indent="0" algn="just">
              <a:buNone/>
            </a:pPr>
            <a:endParaRPr lang="it-IT" b="1" dirty="0"/>
          </a:p>
          <a:p>
            <a:endParaRPr lang="it-IT" dirty="0"/>
          </a:p>
        </p:txBody>
      </p:sp>
    </p:spTree>
    <p:extLst>
      <p:ext uri="{BB962C8B-B14F-4D97-AF65-F5344CB8AC3E}">
        <p14:creationId xmlns:p14="http://schemas.microsoft.com/office/powerpoint/2010/main" val="1160074967"/>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661737" y="1239253"/>
            <a:ext cx="10692063" cy="4937710"/>
          </a:xfrm>
        </p:spPr>
        <p:txBody>
          <a:bodyPr/>
          <a:lstStyle/>
          <a:p>
            <a:pPr marL="0" indent="0" algn="just">
              <a:buNone/>
            </a:pPr>
            <a:r>
              <a:rPr lang="it-IT" dirty="0"/>
              <a:t>Il ricercatore, di solito, ipotizza una </a:t>
            </a:r>
            <a:r>
              <a:rPr lang="it-IT" b="1" u="sng" dirty="0"/>
              <a:t>relazione causale </a:t>
            </a:r>
            <a:r>
              <a:rPr lang="it-IT" dirty="0"/>
              <a:t>tra le variabili indipendenti e dipendenti, </a:t>
            </a:r>
            <a:r>
              <a:rPr lang="it-IT" dirty="0" smtClean="0"/>
              <a:t>ipotizza</a:t>
            </a:r>
            <a:r>
              <a:rPr lang="it-IT" dirty="0"/>
              <a:t>, cioè, che i cambiamenti apportati alla variabile indipendente causino cambiamenti nella variabile dipendente.</a:t>
            </a:r>
          </a:p>
          <a:p>
            <a:pPr algn="just"/>
            <a:endParaRPr lang="it-IT" dirty="0"/>
          </a:p>
          <a:p>
            <a:pPr marL="0" indent="0" algn="just">
              <a:buNone/>
            </a:pPr>
            <a:r>
              <a:rPr lang="it-IT" b="1" u="sng" dirty="0"/>
              <a:t>Non è possibile sostenere </a:t>
            </a:r>
            <a:r>
              <a:rPr lang="it-IT" b="1" u="sng" dirty="0" smtClean="0"/>
              <a:t>l'esistenza </a:t>
            </a:r>
            <a:r>
              <a:rPr lang="it-IT" b="1" u="sng" dirty="0"/>
              <a:t>di una relazione causale tra due variabili senza manipolare direttamente una di esse.</a:t>
            </a:r>
          </a:p>
          <a:p>
            <a:endParaRPr lang="it-IT" dirty="0"/>
          </a:p>
        </p:txBody>
      </p:sp>
    </p:spTree>
    <p:extLst>
      <p:ext uri="{BB962C8B-B14F-4D97-AF65-F5344CB8AC3E}">
        <p14:creationId xmlns:p14="http://schemas.microsoft.com/office/powerpoint/2010/main" val="363036125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normAutofit fontScale="90000"/>
          </a:bodyPr>
          <a:lstStyle/>
          <a:p>
            <a:r>
              <a:rPr lang="it-IT" dirty="0" smtClean="0"/>
              <a:t>Pianificazione del disegno sperimentale</a:t>
            </a:r>
            <a:endParaRPr lang="it-IT" dirty="0"/>
          </a:p>
        </p:txBody>
      </p:sp>
      <p:sp>
        <p:nvSpPr>
          <p:cNvPr id="3" name="Segnaposto contenuto 2"/>
          <p:cNvSpPr>
            <a:spLocks noGrp="1"/>
          </p:cNvSpPr>
          <p:nvPr>
            <p:ph idx="1"/>
          </p:nvPr>
        </p:nvSpPr>
        <p:spPr/>
        <p:txBody>
          <a:bodyPr/>
          <a:lstStyle/>
          <a:p>
            <a:pPr marL="0" indent="0">
              <a:buNone/>
            </a:pPr>
            <a:r>
              <a:rPr lang="it-IT" dirty="0" smtClean="0"/>
              <a:t>Il disegno della ricerca coordina:</a:t>
            </a:r>
          </a:p>
          <a:p>
            <a:pPr marL="0" indent="0">
              <a:buNone/>
            </a:pPr>
            <a:endParaRPr lang="it-IT" dirty="0" smtClean="0"/>
          </a:p>
          <a:p>
            <a:r>
              <a:rPr lang="it-IT" dirty="0" smtClean="0"/>
              <a:t>La </a:t>
            </a:r>
            <a:r>
              <a:rPr lang="it-IT" dirty="0"/>
              <a:t>relazione tra le variabili indipendenti e dipendenti</a:t>
            </a:r>
            <a:r>
              <a:rPr lang="it-IT" dirty="0" smtClean="0"/>
              <a:t>.</a:t>
            </a:r>
          </a:p>
          <a:p>
            <a:r>
              <a:rPr lang="it-IT" dirty="0"/>
              <a:t>Le procedure metodologiche </a:t>
            </a:r>
            <a:r>
              <a:rPr lang="it-IT" dirty="0" smtClean="0"/>
              <a:t>che servono </a:t>
            </a:r>
            <a:r>
              <a:rPr lang="it-IT" dirty="0"/>
              <a:t>a controllare gli effetti delle variabili </a:t>
            </a:r>
            <a:r>
              <a:rPr lang="it-IT" dirty="0" smtClean="0"/>
              <a:t>intervenienti.</a:t>
            </a:r>
            <a:endParaRPr lang="it-IT" dirty="0"/>
          </a:p>
          <a:p>
            <a:endParaRPr lang="it-IT" dirty="0"/>
          </a:p>
        </p:txBody>
      </p:sp>
    </p:spTree>
    <p:extLst>
      <p:ext uri="{BB962C8B-B14F-4D97-AF65-F5344CB8AC3E}">
        <p14:creationId xmlns:p14="http://schemas.microsoft.com/office/powerpoint/2010/main" val="4081620536"/>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pPr algn="ctr"/>
            <a:r>
              <a:rPr lang="it-IT" dirty="0" smtClean="0"/>
              <a:t>Il disegno sperimentale</a:t>
            </a:r>
            <a:endParaRPr lang="it-IT" dirty="0"/>
          </a:p>
        </p:txBody>
      </p:sp>
      <p:sp>
        <p:nvSpPr>
          <p:cNvPr id="3" name="Segnaposto contenuto 2"/>
          <p:cNvSpPr>
            <a:spLocks noGrp="1"/>
          </p:cNvSpPr>
          <p:nvPr>
            <p:ph idx="1"/>
          </p:nvPr>
        </p:nvSpPr>
        <p:spPr>
          <a:xfrm>
            <a:off x="517358" y="1823036"/>
            <a:ext cx="10836442" cy="4486275"/>
          </a:xfrm>
        </p:spPr>
        <p:txBody>
          <a:bodyPr/>
          <a:lstStyle/>
          <a:p>
            <a:pPr marL="0" indent="0" algn="just">
              <a:buNone/>
            </a:pPr>
            <a:r>
              <a:rPr lang="it-IT" dirty="0"/>
              <a:t>In questa fase il ricercatore compie una serie di scelte che portano a delineare il disegno di ricerca. Esse riguardano:</a:t>
            </a:r>
          </a:p>
          <a:p>
            <a:r>
              <a:rPr lang="it-IT" dirty="0"/>
              <a:t>i soggetti da sottoporre alle </a:t>
            </a:r>
            <a:r>
              <a:rPr lang="it-IT" dirty="0" smtClean="0"/>
              <a:t>prove o CAMPIONE</a:t>
            </a:r>
            <a:endParaRPr lang="it-IT" dirty="0"/>
          </a:p>
          <a:p>
            <a:r>
              <a:rPr lang="it-IT" dirty="0"/>
              <a:t>le condizioni in cui condurre le </a:t>
            </a:r>
            <a:r>
              <a:rPr lang="it-IT" dirty="0" smtClean="0"/>
              <a:t>osservazioni </a:t>
            </a:r>
            <a:endParaRPr lang="it-IT" dirty="0"/>
          </a:p>
          <a:p>
            <a:r>
              <a:rPr lang="it-IT" dirty="0"/>
              <a:t>gli strumenti di misura più </a:t>
            </a:r>
            <a:r>
              <a:rPr lang="it-IT" dirty="0" smtClean="0"/>
              <a:t>affidabili </a:t>
            </a:r>
            <a:endParaRPr lang="it-IT" dirty="0"/>
          </a:p>
          <a:p>
            <a:r>
              <a:rPr lang="it-IT" dirty="0"/>
              <a:t>i metodi più appropriati per codificare i </a:t>
            </a:r>
            <a:r>
              <a:rPr lang="it-IT" dirty="0" smtClean="0"/>
              <a:t>dati </a:t>
            </a:r>
            <a:endParaRPr lang="it-IT" dirty="0"/>
          </a:p>
          <a:p>
            <a:r>
              <a:rPr lang="it-IT" dirty="0"/>
              <a:t>i test statistici per analizzare i </a:t>
            </a:r>
            <a:r>
              <a:rPr lang="it-IT" dirty="0" smtClean="0"/>
              <a:t>dati </a:t>
            </a:r>
            <a:endParaRPr lang="it-IT" dirty="0"/>
          </a:p>
          <a:p>
            <a:endParaRPr lang="it-IT" dirty="0"/>
          </a:p>
        </p:txBody>
      </p:sp>
    </p:spTree>
    <p:extLst>
      <p:ext uri="{BB962C8B-B14F-4D97-AF65-F5344CB8AC3E}">
        <p14:creationId xmlns:p14="http://schemas.microsoft.com/office/powerpoint/2010/main" val="675330510"/>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360947" y="348914"/>
            <a:ext cx="11357811" cy="5967665"/>
          </a:xfrm>
        </p:spPr>
        <p:txBody>
          <a:bodyPr>
            <a:normAutofit fontScale="92500" lnSpcReduction="10000"/>
          </a:bodyPr>
          <a:lstStyle/>
          <a:p>
            <a:pPr marL="0" indent="0">
              <a:buNone/>
            </a:pPr>
            <a:r>
              <a:rPr lang="it-IT" dirty="0"/>
              <a:t>La possibilità di manipolazione e di controllo delle variabili definisce il piano della ricerca</a:t>
            </a:r>
            <a:r>
              <a:rPr lang="it-IT" dirty="0" smtClean="0"/>
              <a:t>.</a:t>
            </a:r>
          </a:p>
          <a:p>
            <a:pPr marL="0" indent="0">
              <a:buNone/>
            </a:pPr>
            <a:endParaRPr lang="it-IT" dirty="0" smtClean="0"/>
          </a:p>
          <a:p>
            <a:pPr marL="0" indent="0" algn="just">
              <a:buNone/>
            </a:pPr>
            <a:r>
              <a:rPr lang="it-IT" u="sng" dirty="0"/>
              <a:t>Piani di ricerca in cui è possibile la manipolazione delle variabili indipendenti e il controllo delle variabili intervenienti</a:t>
            </a:r>
            <a:r>
              <a:rPr lang="it-IT" dirty="0"/>
              <a:t>: </a:t>
            </a:r>
            <a:endParaRPr lang="it-IT" dirty="0" smtClean="0"/>
          </a:p>
          <a:p>
            <a:pPr algn="just"/>
            <a:r>
              <a:rPr lang="it-IT" dirty="0" smtClean="0"/>
              <a:t>studi </a:t>
            </a:r>
            <a:r>
              <a:rPr lang="it-IT" dirty="0"/>
              <a:t>di </a:t>
            </a:r>
            <a:r>
              <a:rPr lang="it-IT" dirty="0" smtClean="0"/>
              <a:t>laboratorio</a:t>
            </a:r>
          </a:p>
          <a:p>
            <a:pPr algn="just"/>
            <a:r>
              <a:rPr lang="it-IT" dirty="0" smtClean="0"/>
              <a:t>studi </a:t>
            </a:r>
            <a:r>
              <a:rPr lang="it-IT" dirty="0"/>
              <a:t>di psicofisiologia </a:t>
            </a:r>
            <a:r>
              <a:rPr lang="it-IT" dirty="0" smtClean="0"/>
              <a:t>clinica</a:t>
            </a:r>
          </a:p>
          <a:p>
            <a:pPr algn="just"/>
            <a:r>
              <a:rPr lang="it-IT" dirty="0" smtClean="0"/>
              <a:t>uso </a:t>
            </a:r>
            <a:r>
              <a:rPr lang="it-IT" dirty="0"/>
              <a:t>di test psicodiagnostici </a:t>
            </a:r>
            <a:r>
              <a:rPr lang="it-IT" dirty="0" smtClean="0"/>
              <a:t>standardizzati</a:t>
            </a:r>
          </a:p>
          <a:p>
            <a:pPr algn="just"/>
            <a:r>
              <a:rPr lang="it-IT" dirty="0" smtClean="0"/>
              <a:t> </a:t>
            </a:r>
            <a:r>
              <a:rPr lang="it-IT" dirty="0"/>
              <a:t>simulazioni su computer.</a:t>
            </a:r>
          </a:p>
          <a:p>
            <a:pPr marL="0" indent="0" algn="just">
              <a:buNone/>
            </a:pPr>
            <a:endParaRPr lang="it-IT" dirty="0"/>
          </a:p>
          <a:p>
            <a:pPr marL="0" indent="0" algn="just">
              <a:buNone/>
            </a:pPr>
            <a:r>
              <a:rPr lang="it-IT" u="sng" dirty="0"/>
              <a:t>Piani di ricerca in cui non è possibile la manipolazione delle variabili indipendenti</a:t>
            </a:r>
            <a:r>
              <a:rPr lang="it-IT" dirty="0"/>
              <a:t>: </a:t>
            </a:r>
            <a:endParaRPr lang="it-IT" dirty="0" smtClean="0"/>
          </a:p>
          <a:p>
            <a:pPr algn="just"/>
            <a:r>
              <a:rPr lang="it-IT" dirty="0" smtClean="0"/>
              <a:t>sperimentazioni applicative</a:t>
            </a:r>
          </a:p>
          <a:p>
            <a:pPr algn="just"/>
            <a:r>
              <a:rPr lang="it-IT" dirty="0" smtClean="0"/>
              <a:t> </a:t>
            </a:r>
            <a:r>
              <a:rPr lang="it-IT" dirty="0"/>
              <a:t>ricerche su gruppi precostituiti.</a:t>
            </a:r>
          </a:p>
          <a:p>
            <a:pPr marL="0" indent="0">
              <a:buNone/>
            </a:pPr>
            <a:endParaRPr lang="it-IT" dirty="0"/>
          </a:p>
          <a:p>
            <a:endParaRPr lang="it-IT" dirty="0"/>
          </a:p>
        </p:txBody>
      </p:sp>
    </p:spTree>
    <p:extLst>
      <p:ext uri="{BB962C8B-B14F-4D97-AF65-F5344CB8AC3E}">
        <p14:creationId xmlns:p14="http://schemas.microsoft.com/office/powerpoint/2010/main" val="3623930472"/>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710926" y="601579"/>
            <a:ext cx="10899548" cy="5654841"/>
          </a:xfrm>
        </p:spPr>
        <p:txBody>
          <a:bodyPr>
            <a:normAutofit lnSpcReduction="10000"/>
          </a:bodyPr>
          <a:lstStyle/>
          <a:p>
            <a:pPr marL="0" indent="0" algn="just">
              <a:buNone/>
            </a:pPr>
            <a:r>
              <a:rPr lang="it-IT" u="sng" dirty="0"/>
              <a:t>Piani di ricerca in cui è possibile una manipolazione </a:t>
            </a:r>
            <a:r>
              <a:rPr lang="it-IT" u="sng" dirty="0" smtClean="0"/>
              <a:t>limitata delle variabili</a:t>
            </a:r>
            <a:r>
              <a:rPr lang="it-IT" dirty="0" smtClean="0"/>
              <a:t>: </a:t>
            </a:r>
          </a:p>
          <a:p>
            <a:pPr algn="just"/>
            <a:r>
              <a:rPr lang="it-IT" dirty="0" smtClean="0"/>
              <a:t>ricerche demoscopiche</a:t>
            </a:r>
          </a:p>
          <a:p>
            <a:pPr algn="just"/>
            <a:r>
              <a:rPr lang="it-IT" dirty="0" smtClean="0"/>
              <a:t> </a:t>
            </a:r>
            <a:r>
              <a:rPr lang="it-IT" dirty="0"/>
              <a:t>metodo osservativo </a:t>
            </a:r>
            <a:r>
              <a:rPr lang="it-IT" dirty="0" smtClean="0"/>
              <a:t>stimolato</a:t>
            </a:r>
          </a:p>
          <a:p>
            <a:pPr algn="just"/>
            <a:r>
              <a:rPr lang="it-IT" dirty="0" smtClean="0"/>
              <a:t> </a:t>
            </a:r>
            <a:r>
              <a:rPr lang="it-IT" dirty="0"/>
              <a:t>ricerche mediante </a:t>
            </a:r>
            <a:r>
              <a:rPr lang="it-IT" dirty="0" err="1" smtClean="0"/>
              <a:t>role-playing</a:t>
            </a:r>
            <a:r>
              <a:rPr lang="it-IT" dirty="0" smtClean="0"/>
              <a:t> (giochi di ruolo per potenziare alcune abilità carenti o assenti).</a:t>
            </a:r>
            <a:endParaRPr lang="it-IT" dirty="0"/>
          </a:p>
          <a:p>
            <a:pPr algn="just"/>
            <a:endParaRPr lang="it-IT" dirty="0"/>
          </a:p>
          <a:p>
            <a:pPr marL="0" indent="0" algn="just">
              <a:buNone/>
            </a:pPr>
            <a:r>
              <a:rPr lang="it-IT" u="sng" dirty="0"/>
              <a:t>Piani di ricerca in cui non è possibile alcuna manipolazione né controllo delle variabili intervenienti</a:t>
            </a:r>
            <a:r>
              <a:rPr lang="it-IT" dirty="0"/>
              <a:t>: </a:t>
            </a:r>
            <a:endParaRPr lang="it-IT" dirty="0" smtClean="0"/>
          </a:p>
          <a:p>
            <a:pPr algn="just"/>
            <a:r>
              <a:rPr lang="it-IT" dirty="0" smtClean="0"/>
              <a:t>ricerche </a:t>
            </a:r>
            <a:r>
              <a:rPr lang="it-IT" dirty="0"/>
              <a:t>di osservazione delle interazioni </a:t>
            </a:r>
            <a:r>
              <a:rPr lang="it-IT" dirty="0" smtClean="0"/>
              <a:t>sociali</a:t>
            </a:r>
          </a:p>
          <a:p>
            <a:pPr algn="just"/>
            <a:r>
              <a:rPr lang="it-IT" dirty="0" smtClean="0"/>
              <a:t>analisi </a:t>
            </a:r>
            <a:r>
              <a:rPr lang="it-IT" dirty="0"/>
              <a:t>di </a:t>
            </a:r>
            <a:r>
              <a:rPr lang="it-IT" dirty="0" smtClean="0"/>
              <a:t>videoregistrazioni</a:t>
            </a:r>
          </a:p>
          <a:p>
            <a:pPr algn="just"/>
            <a:r>
              <a:rPr lang="it-IT" dirty="0" smtClean="0"/>
              <a:t> </a:t>
            </a:r>
            <a:r>
              <a:rPr lang="it-IT" dirty="0"/>
              <a:t>ricerche etologiche.</a:t>
            </a:r>
          </a:p>
          <a:p>
            <a:endParaRPr lang="it-IT" dirty="0"/>
          </a:p>
        </p:txBody>
      </p:sp>
    </p:spTree>
    <p:extLst>
      <p:ext uri="{BB962C8B-B14F-4D97-AF65-F5344CB8AC3E}">
        <p14:creationId xmlns:p14="http://schemas.microsoft.com/office/powerpoint/2010/main" val="948217119"/>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p:txBody>
          <a:bodyPr/>
          <a:lstStyle/>
          <a:p>
            <a:r>
              <a:rPr lang="it-IT" dirty="0" smtClean="0"/>
              <a:t>Disegno di ricerca </a:t>
            </a:r>
            <a:r>
              <a:rPr lang="it-IT" dirty="0" err="1" smtClean="0"/>
              <a:t>monofattoriale</a:t>
            </a:r>
            <a:endParaRPr lang="it-IT" dirty="0"/>
          </a:p>
        </p:txBody>
      </p:sp>
      <p:sp>
        <p:nvSpPr>
          <p:cNvPr id="3" name="Segnaposto contenuto 2"/>
          <p:cNvSpPr>
            <a:spLocks noGrp="1"/>
          </p:cNvSpPr>
          <p:nvPr>
            <p:ph idx="1"/>
          </p:nvPr>
        </p:nvSpPr>
        <p:spPr>
          <a:xfrm>
            <a:off x="625642" y="1825625"/>
            <a:ext cx="10728158" cy="4351338"/>
          </a:xfrm>
        </p:spPr>
        <p:txBody>
          <a:bodyPr/>
          <a:lstStyle/>
          <a:p>
            <a:pPr algn="just"/>
            <a:r>
              <a:rPr lang="it-IT" dirty="0"/>
              <a:t>I disegni </a:t>
            </a:r>
            <a:r>
              <a:rPr lang="it-IT" dirty="0" err="1"/>
              <a:t>monofattoriali</a:t>
            </a:r>
            <a:r>
              <a:rPr lang="it-IT" dirty="0"/>
              <a:t> sono disegni sperimentali che hanno una sola variabile indipendente (fattore).</a:t>
            </a:r>
          </a:p>
          <a:p>
            <a:pPr marL="0" indent="0" algn="just">
              <a:buNone/>
            </a:pPr>
            <a:r>
              <a:rPr lang="it-IT" dirty="0" smtClean="0"/>
              <a:t>Questi </a:t>
            </a:r>
            <a:r>
              <a:rPr lang="it-IT" dirty="0"/>
              <a:t>possono essere: </a:t>
            </a:r>
            <a:endParaRPr lang="it-IT" dirty="0" smtClean="0"/>
          </a:p>
          <a:p>
            <a:pPr marL="0" indent="0" algn="just">
              <a:buNone/>
            </a:pPr>
            <a:endParaRPr lang="it-IT" dirty="0"/>
          </a:p>
          <a:p>
            <a:pPr algn="just"/>
            <a:r>
              <a:rPr lang="it-IT" b="1" u="sng" dirty="0"/>
              <a:t>Tra i gruppi</a:t>
            </a:r>
            <a:r>
              <a:rPr lang="it-IT" dirty="0"/>
              <a:t>, ogni gruppo viene sottoposto ad una sola condizione </a:t>
            </a:r>
            <a:r>
              <a:rPr lang="it-IT" dirty="0" smtClean="0"/>
              <a:t>sperimentale.</a:t>
            </a:r>
            <a:endParaRPr lang="it-IT" dirty="0"/>
          </a:p>
          <a:p>
            <a:pPr algn="just"/>
            <a:r>
              <a:rPr lang="it-IT" b="1" u="sng" dirty="0"/>
              <a:t>Entro il gruppo</a:t>
            </a:r>
            <a:r>
              <a:rPr lang="it-IT" b="1" dirty="0"/>
              <a:t> </a:t>
            </a:r>
            <a:r>
              <a:rPr lang="it-IT" dirty="0"/>
              <a:t>(disegni a misure ripetute) ogni gruppo viene sottoposto a tutte le condizioni sperimentali.</a:t>
            </a:r>
          </a:p>
          <a:p>
            <a:endParaRPr lang="it-IT" dirty="0"/>
          </a:p>
        </p:txBody>
      </p:sp>
    </p:spTree>
    <p:extLst>
      <p:ext uri="{BB962C8B-B14F-4D97-AF65-F5344CB8AC3E}">
        <p14:creationId xmlns:p14="http://schemas.microsoft.com/office/powerpoint/2010/main" val="2027508853"/>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06116" y="1224045"/>
            <a:ext cx="10463463" cy="4875965"/>
          </a:xfrm>
        </p:spPr>
        <p:txBody>
          <a:bodyPr/>
          <a:lstStyle/>
          <a:p>
            <a:pPr marL="0" indent="0">
              <a:buNone/>
            </a:pPr>
            <a:r>
              <a:rPr lang="it-IT" b="1" dirty="0"/>
              <a:t>In tutti i casi:</a:t>
            </a:r>
          </a:p>
          <a:p>
            <a:endParaRPr lang="it-IT" dirty="0"/>
          </a:p>
          <a:p>
            <a:r>
              <a:rPr lang="it-IT" dirty="0"/>
              <a:t>Se il disegno è tra i gruppi, avremo bisogno di tanti gruppi quanti sono i livelli della variabile indipendente.</a:t>
            </a:r>
          </a:p>
          <a:p>
            <a:endParaRPr lang="it-IT" dirty="0"/>
          </a:p>
          <a:p>
            <a:r>
              <a:rPr lang="it-IT" dirty="0"/>
              <a:t>Se il disegno è entro il gruppo, abbiamo bisogno di un unico gruppo di soggetti.</a:t>
            </a:r>
          </a:p>
          <a:p>
            <a:endParaRPr lang="it-IT" dirty="0"/>
          </a:p>
        </p:txBody>
      </p:sp>
    </p:spTree>
    <p:extLst>
      <p:ext uri="{BB962C8B-B14F-4D97-AF65-F5344CB8AC3E}">
        <p14:creationId xmlns:p14="http://schemas.microsoft.com/office/powerpoint/2010/main" val="2277332111"/>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979100" y="256842"/>
            <a:ext cx="10515600" cy="862096"/>
          </a:xfrm>
        </p:spPr>
        <p:txBody>
          <a:bodyPr/>
          <a:lstStyle/>
          <a:p>
            <a:pPr algn="just"/>
            <a:r>
              <a:rPr lang="it-IT" dirty="0"/>
              <a:t>Esiti di un disegno </a:t>
            </a:r>
            <a:r>
              <a:rPr lang="it-IT" dirty="0" err="1"/>
              <a:t>monofattoriale</a:t>
            </a:r>
            <a:endParaRPr lang="it-IT" dirty="0"/>
          </a:p>
        </p:txBody>
      </p:sp>
      <p:sp>
        <p:nvSpPr>
          <p:cNvPr id="3" name="Segnaposto contenuto 2"/>
          <p:cNvSpPr>
            <a:spLocks noGrp="1"/>
          </p:cNvSpPr>
          <p:nvPr>
            <p:ph idx="1"/>
          </p:nvPr>
        </p:nvSpPr>
        <p:spPr>
          <a:xfrm>
            <a:off x="721895" y="1263316"/>
            <a:ext cx="10631905" cy="4913647"/>
          </a:xfrm>
        </p:spPr>
        <p:txBody>
          <a:bodyPr>
            <a:normAutofit lnSpcReduction="10000"/>
          </a:bodyPr>
          <a:lstStyle/>
          <a:p>
            <a:pPr marL="0" indent="0" algn="just">
              <a:buNone/>
            </a:pPr>
            <a:r>
              <a:rPr lang="it-IT" dirty="0"/>
              <a:t>Se la variabile indipendente ha effetti, i livelli della variabile dipendente nelle varie condizioni devono essere significativamente diversi</a:t>
            </a:r>
            <a:r>
              <a:rPr lang="it-IT" dirty="0" smtClean="0"/>
              <a:t>.</a:t>
            </a:r>
          </a:p>
          <a:p>
            <a:pPr marL="0" indent="0" algn="just">
              <a:buNone/>
            </a:pPr>
            <a:endParaRPr lang="it-IT" dirty="0"/>
          </a:p>
          <a:p>
            <a:pPr marL="0" indent="0" algn="just">
              <a:buNone/>
            </a:pPr>
            <a:r>
              <a:rPr lang="it-IT" dirty="0" smtClean="0"/>
              <a:t>Es: </a:t>
            </a:r>
            <a:r>
              <a:rPr lang="it-IT" i="1" dirty="0"/>
              <a:t>Replica della ricerca di </a:t>
            </a:r>
            <a:r>
              <a:rPr lang="it-IT" i="1" dirty="0" err="1" smtClean="0"/>
              <a:t>Liebert</a:t>
            </a:r>
            <a:r>
              <a:rPr lang="it-IT" i="1" dirty="0" smtClean="0"/>
              <a:t> </a:t>
            </a:r>
            <a:r>
              <a:rPr lang="it-IT" i="1" dirty="0"/>
              <a:t>e </a:t>
            </a:r>
            <a:r>
              <a:rPr lang="it-IT" i="1" dirty="0" err="1"/>
              <a:t>Baron</a:t>
            </a:r>
            <a:r>
              <a:rPr lang="it-IT" i="1" dirty="0"/>
              <a:t> (1972</a:t>
            </a:r>
            <a:r>
              <a:rPr lang="it-IT" i="1" dirty="0" smtClean="0"/>
              <a:t>) – </a:t>
            </a:r>
            <a:r>
              <a:rPr lang="it-IT" dirty="0" smtClean="0"/>
              <a:t>violenza televisiva: variabile dipendente: aggressività fisica </a:t>
            </a:r>
            <a:endParaRPr lang="it-IT" dirty="0"/>
          </a:p>
          <a:p>
            <a:pPr marL="0" indent="0" algn="just">
              <a:buNone/>
            </a:pPr>
            <a:endParaRPr lang="it-IT" dirty="0"/>
          </a:p>
          <a:p>
            <a:pPr marL="0" indent="0" algn="just">
              <a:buNone/>
            </a:pPr>
            <a:r>
              <a:rPr lang="it-IT" b="1" u="sng" dirty="0"/>
              <a:t>Variabile </a:t>
            </a:r>
            <a:r>
              <a:rPr lang="it-IT" b="1" u="sng" dirty="0" smtClean="0"/>
              <a:t>dipendente:</a:t>
            </a:r>
            <a:r>
              <a:rPr lang="it-IT" dirty="0" smtClean="0"/>
              <a:t> </a:t>
            </a:r>
            <a:r>
              <a:rPr lang="it-IT" dirty="0"/>
              <a:t>numero di insulti verbali</a:t>
            </a:r>
            <a:r>
              <a:rPr lang="it-IT" dirty="0" smtClean="0"/>
              <a:t>. Diamo la possibilità al soggetto di poter insultare un altro bambino</a:t>
            </a:r>
            <a:endParaRPr lang="it-IT" dirty="0"/>
          </a:p>
          <a:p>
            <a:pPr marL="0" indent="0" algn="just">
              <a:buNone/>
            </a:pPr>
            <a:endParaRPr lang="it-IT" dirty="0"/>
          </a:p>
          <a:p>
            <a:pPr marL="0" indent="0" algn="just">
              <a:buNone/>
            </a:pPr>
            <a:r>
              <a:rPr lang="it-IT" dirty="0"/>
              <a:t>Per ogni soggetto si conta il numero di insulti, quindi, per ogni condizione si calcola la media degli insulti.</a:t>
            </a:r>
          </a:p>
          <a:p>
            <a:pPr marL="0" indent="0" algn="just">
              <a:buNone/>
            </a:pPr>
            <a:endParaRPr lang="it-IT" dirty="0"/>
          </a:p>
          <a:p>
            <a:endParaRPr lang="it-IT" dirty="0"/>
          </a:p>
        </p:txBody>
      </p:sp>
    </p:spTree>
    <p:extLst>
      <p:ext uri="{BB962C8B-B14F-4D97-AF65-F5344CB8AC3E}">
        <p14:creationId xmlns:p14="http://schemas.microsoft.com/office/powerpoint/2010/main" val="184980744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Segnaposto contenuto 3"/>
          <p:cNvPicPr>
            <a:picLocks noGrp="1" noChangeAspect="1"/>
          </p:cNvPicPr>
          <p:nvPr>
            <p:ph idx="1"/>
          </p:nvPr>
        </p:nvPicPr>
        <p:blipFill>
          <a:blip r:embed="rId2"/>
          <a:stretch>
            <a:fillRect/>
          </a:stretch>
        </p:blipFill>
        <p:spPr>
          <a:xfrm>
            <a:off x="375914" y="1129585"/>
            <a:ext cx="5297883" cy="3962743"/>
          </a:xfrm>
          <a:prstGeom prst="rect">
            <a:avLst/>
          </a:prstGeom>
        </p:spPr>
      </p:pic>
      <p:sp>
        <p:nvSpPr>
          <p:cNvPr id="5" name="Rettangolo 4"/>
          <p:cNvSpPr/>
          <p:nvPr/>
        </p:nvSpPr>
        <p:spPr>
          <a:xfrm>
            <a:off x="5809024" y="1129585"/>
            <a:ext cx="6096000" cy="4154984"/>
          </a:xfrm>
          <a:prstGeom prst="rect">
            <a:avLst/>
          </a:prstGeom>
        </p:spPr>
        <p:txBody>
          <a:bodyPr>
            <a:spAutoFit/>
          </a:bodyPr>
          <a:lstStyle/>
          <a:p>
            <a:pPr algn="just"/>
            <a:r>
              <a:rPr lang="it-IT" sz="2400" dirty="0" smtClean="0"/>
              <a:t>In questo caso, il numero di insulti è superiore nella condizione sperimentale rispetto alla condizione di controllo.</a:t>
            </a:r>
          </a:p>
          <a:p>
            <a:pPr algn="just"/>
            <a:endParaRPr lang="it-IT" sz="2400" dirty="0"/>
          </a:p>
          <a:p>
            <a:pPr algn="just"/>
            <a:endParaRPr lang="it-IT" sz="2400" dirty="0"/>
          </a:p>
          <a:p>
            <a:pPr algn="just"/>
            <a:r>
              <a:rPr lang="it-IT" sz="2400" dirty="0" smtClean="0"/>
              <a:t>Si può concludere che la variabile indipendente ha effetti sulla variabile dipendente. </a:t>
            </a:r>
          </a:p>
          <a:p>
            <a:pPr algn="just"/>
            <a:endParaRPr lang="it-IT" sz="2400" dirty="0"/>
          </a:p>
          <a:p>
            <a:pPr algn="ctr"/>
            <a:r>
              <a:rPr lang="it-IT" sz="2400" b="1" dirty="0" smtClean="0">
                <a:solidFill>
                  <a:srgbClr val="FF0000"/>
                </a:solidFill>
              </a:rPr>
              <a:t>RISULTATO: </a:t>
            </a:r>
          </a:p>
          <a:p>
            <a:pPr algn="just"/>
            <a:r>
              <a:rPr lang="it-IT" sz="2400" b="1" dirty="0" smtClean="0"/>
              <a:t>I PROGRAMMI TELEVISIVI AUMENTANO L’AGGRESSIVITA’</a:t>
            </a:r>
            <a:endParaRPr lang="it-IT" sz="2400" b="1" dirty="0"/>
          </a:p>
        </p:txBody>
      </p:sp>
    </p:spTree>
    <p:extLst>
      <p:ext uri="{BB962C8B-B14F-4D97-AF65-F5344CB8AC3E}">
        <p14:creationId xmlns:p14="http://schemas.microsoft.com/office/powerpoint/2010/main" val="3434117630"/>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63825" y="365125"/>
            <a:ext cx="11357113" cy="1325563"/>
          </a:xfrm>
        </p:spPr>
        <p:txBody>
          <a:bodyPr>
            <a:normAutofit fontScale="90000"/>
          </a:bodyPr>
          <a:lstStyle/>
          <a:p>
            <a:pPr algn="just"/>
            <a:r>
              <a:rPr lang="it-IT" dirty="0" smtClean="0"/>
              <a:t>La scelta dell'argomento e l'analisi della letteratura</a:t>
            </a:r>
            <a:endParaRPr lang="it-IT" dirty="0"/>
          </a:p>
        </p:txBody>
      </p:sp>
      <p:sp>
        <p:nvSpPr>
          <p:cNvPr id="3" name="Segnaposto contenuto 2"/>
          <p:cNvSpPr>
            <a:spLocks noGrp="1"/>
          </p:cNvSpPr>
          <p:nvPr>
            <p:ph idx="1"/>
          </p:nvPr>
        </p:nvSpPr>
        <p:spPr>
          <a:xfrm>
            <a:off x="463825" y="1828800"/>
            <a:ext cx="11357113" cy="4800661"/>
          </a:xfrm>
        </p:spPr>
        <p:txBody>
          <a:bodyPr/>
          <a:lstStyle/>
          <a:p>
            <a:pPr marL="0" indent="0" algn="just">
              <a:buNone/>
            </a:pPr>
            <a:r>
              <a:rPr lang="it-IT" dirty="0" smtClean="0"/>
              <a:t>Il tema di una ricerca nasce dallo studio delle teorie che si sono occupate di quell'argomento.</a:t>
            </a:r>
          </a:p>
          <a:p>
            <a:pPr marL="0" indent="0" algn="just">
              <a:buNone/>
            </a:pPr>
            <a:r>
              <a:rPr lang="it-IT" dirty="0" smtClean="0"/>
              <a:t>Per impostare una ricerca sull'argomento devo considerare sia la sua fenomenologia sia le sue specifiche componenti.</a:t>
            </a:r>
          </a:p>
          <a:p>
            <a:pPr marL="0" indent="0" algn="just">
              <a:buNone/>
            </a:pPr>
            <a:r>
              <a:rPr lang="it-IT" dirty="0" smtClean="0"/>
              <a:t>Verificare ciò che è stato studiato in precedenza sullo stessa tema e i risultati a cui si è giunti analizzando:</a:t>
            </a:r>
          </a:p>
          <a:p>
            <a:pPr algn="just"/>
            <a:r>
              <a:rPr lang="it-IT" b="1" dirty="0" smtClean="0"/>
              <a:t>CONCORDANZE:</a:t>
            </a:r>
            <a:r>
              <a:rPr lang="it-IT" dirty="0" smtClean="0"/>
              <a:t> aspetti su cui insistere è superfluo a meno che non si voglia verificarli in contesti diversi; </a:t>
            </a:r>
          </a:p>
          <a:p>
            <a:pPr algn="just"/>
            <a:r>
              <a:rPr lang="it-IT" b="1" dirty="0" smtClean="0"/>
              <a:t>DISCORDANZE: </a:t>
            </a:r>
            <a:r>
              <a:rPr lang="it-IT" dirty="0" smtClean="0"/>
              <a:t>sono quegli elementi che vanno approfonditi per comprendere i differenti approcci metodologici. </a:t>
            </a:r>
            <a:endParaRPr lang="it-IT" dirty="0"/>
          </a:p>
        </p:txBody>
      </p:sp>
    </p:spTree>
    <p:extLst>
      <p:ext uri="{BB962C8B-B14F-4D97-AF65-F5344CB8AC3E}">
        <p14:creationId xmlns:p14="http://schemas.microsoft.com/office/powerpoint/2010/main" val="2148343111"/>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Segnaposto contenuto 3"/>
          <p:cNvPicPr>
            <a:picLocks noGrp="1" noChangeAspect="1"/>
          </p:cNvPicPr>
          <p:nvPr>
            <p:ph idx="1"/>
          </p:nvPr>
        </p:nvPicPr>
        <p:blipFill>
          <a:blip r:embed="rId2"/>
          <a:stretch>
            <a:fillRect/>
          </a:stretch>
        </p:blipFill>
        <p:spPr>
          <a:xfrm>
            <a:off x="432849" y="1274207"/>
            <a:ext cx="5280267" cy="3962258"/>
          </a:xfrm>
          <a:prstGeom prst="rect">
            <a:avLst/>
          </a:prstGeom>
        </p:spPr>
      </p:pic>
      <p:sp>
        <p:nvSpPr>
          <p:cNvPr id="5" name="Rettangolo 4"/>
          <p:cNvSpPr/>
          <p:nvPr/>
        </p:nvSpPr>
        <p:spPr>
          <a:xfrm>
            <a:off x="5780059" y="1274207"/>
            <a:ext cx="6096000" cy="4154984"/>
          </a:xfrm>
          <a:prstGeom prst="rect">
            <a:avLst/>
          </a:prstGeom>
        </p:spPr>
        <p:txBody>
          <a:bodyPr>
            <a:spAutoFit/>
          </a:bodyPr>
          <a:lstStyle/>
          <a:p>
            <a:pPr algn="just"/>
            <a:r>
              <a:rPr lang="it-IT" sz="2400" dirty="0" smtClean="0"/>
              <a:t>In questo caso, il numero di insulti è uguale nella condizione sperimentale e in quella di controllo.</a:t>
            </a:r>
          </a:p>
          <a:p>
            <a:pPr algn="just"/>
            <a:endParaRPr lang="it-IT" sz="2400" dirty="0" smtClean="0"/>
          </a:p>
          <a:p>
            <a:pPr algn="just"/>
            <a:endParaRPr lang="it-IT" sz="2400" dirty="0" smtClean="0"/>
          </a:p>
          <a:p>
            <a:pPr algn="just"/>
            <a:r>
              <a:rPr lang="it-IT" sz="2400" dirty="0" smtClean="0"/>
              <a:t>Si può concludere che la variabile indipendente non ha effetti sulla variabile dipendente. </a:t>
            </a:r>
          </a:p>
          <a:p>
            <a:pPr algn="just"/>
            <a:endParaRPr lang="it-IT" sz="2400" dirty="0"/>
          </a:p>
          <a:p>
            <a:pPr algn="ctr"/>
            <a:r>
              <a:rPr lang="it-IT" sz="2400" b="1" dirty="0" smtClean="0">
                <a:solidFill>
                  <a:srgbClr val="FF0000"/>
                </a:solidFill>
              </a:rPr>
              <a:t>RISULTATO:</a:t>
            </a:r>
          </a:p>
          <a:p>
            <a:pPr algn="just"/>
            <a:r>
              <a:rPr lang="it-IT" sz="2400" dirty="0" smtClean="0"/>
              <a:t>LA VIOLENZA TELEVISIVA NON GENERA AGGRESSIVITA’ NEI BAMBINI</a:t>
            </a:r>
            <a:endParaRPr lang="it-IT" sz="2400" dirty="0"/>
          </a:p>
        </p:txBody>
      </p:sp>
    </p:spTree>
    <p:extLst>
      <p:ext uri="{BB962C8B-B14F-4D97-AF65-F5344CB8AC3E}">
        <p14:creationId xmlns:p14="http://schemas.microsoft.com/office/powerpoint/2010/main" val="1808517104"/>
      </p:ext>
    </p:extLst>
  </p:cSld>
  <p:clrMapOvr>
    <a:masterClrMapping/>
  </p:clrMapOvr>
</p:sld>
</file>

<file path=ppt/slides/slide2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Segnaposto contenuto 3"/>
          <p:cNvPicPr>
            <a:picLocks noGrp="1" noChangeAspect="1"/>
          </p:cNvPicPr>
          <p:nvPr>
            <p:ph idx="1"/>
          </p:nvPr>
        </p:nvPicPr>
        <p:blipFill>
          <a:blip r:embed="rId2"/>
          <a:stretch>
            <a:fillRect/>
          </a:stretch>
        </p:blipFill>
        <p:spPr>
          <a:xfrm>
            <a:off x="471867" y="1420589"/>
            <a:ext cx="5178166" cy="3886061"/>
          </a:xfrm>
          <a:prstGeom prst="rect">
            <a:avLst/>
          </a:prstGeom>
        </p:spPr>
      </p:pic>
      <p:sp>
        <p:nvSpPr>
          <p:cNvPr id="5" name="Rettangolo 4"/>
          <p:cNvSpPr/>
          <p:nvPr/>
        </p:nvSpPr>
        <p:spPr>
          <a:xfrm>
            <a:off x="5815263" y="1420589"/>
            <a:ext cx="6096000" cy="3046988"/>
          </a:xfrm>
          <a:prstGeom prst="rect">
            <a:avLst/>
          </a:prstGeom>
        </p:spPr>
        <p:txBody>
          <a:bodyPr>
            <a:spAutoFit/>
          </a:bodyPr>
          <a:lstStyle/>
          <a:p>
            <a:pPr algn="just"/>
            <a:r>
              <a:rPr lang="it-IT" sz="2400" dirty="0" smtClean="0"/>
              <a:t>In questo caso, il numero di insulti è inferiore nella condizione sperimentale rispetto a quella di controllo.</a:t>
            </a:r>
          </a:p>
          <a:p>
            <a:pPr algn="just"/>
            <a:endParaRPr lang="it-IT" sz="2400" dirty="0" smtClean="0"/>
          </a:p>
          <a:p>
            <a:pPr algn="just"/>
            <a:r>
              <a:rPr lang="it-IT" sz="2400" dirty="0" smtClean="0"/>
              <a:t>Si può concludere che la variabile indipendente ha effetti sulla variabile dipendente, ma tali effetti sono contrari a quelli ipotizzati. </a:t>
            </a:r>
          </a:p>
          <a:p>
            <a:pPr algn="just"/>
            <a:endParaRPr lang="it-IT" sz="2400" dirty="0"/>
          </a:p>
        </p:txBody>
      </p:sp>
    </p:spTree>
    <p:extLst>
      <p:ext uri="{BB962C8B-B14F-4D97-AF65-F5344CB8AC3E}">
        <p14:creationId xmlns:p14="http://schemas.microsoft.com/office/powerpoint/2010/main" val="1123282298"/>
      </p:ext>
    </p:extLst>
  </p:cSld>
  <p:clrMapOvr>
    <a:masterClrMapping/>
  </p:clrMapOvr>
</p:sld>
</file>

<file path=ppt/slides/slide2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256841"/>
            <a:ext cx="10515600" cy="1054601"/>
          </a:xfrm>
        </p:spPr>
        <p:txBody>
          <a:bodyPr/>
          <a:lstStyle/>
          <a:p>
            <a:r>
              <a:rPr lang="it-IT" dirty="0" smtClean="0"/>
              <a:t>Disegni sperimentali multifattoriali</a:t>
            </a:r>
            <a:endParaRPr lang="it-IT" dirty="0"/>
          </a:p>
        </p:txBody>
      </p:sp>
      <p:sp>
        <p:nvSpPr>
          <p:cNvPr id="3" name="Segnaposto contenuto 2"/>
          <p:cNvSpPr>
            <a:spLocks noGrp="1"/>
          </p:cNvSpPr>
          <p:nvPr>
            <p:ph idx="1"/>
          </p:nvPr>
        </p:nvSpPr>
        <p:spPr>
          <a:xfrm>
            <a:off x="174458" y="1311442"/>
            <a:ext cx="11843084" cy="5329990"/>
          </a:xfrm>
        </p:spPr>
        <p:txBody>
          <a:bodyPr>
            <a:normAutofit/>
          </a:bodyPr>
          <a:lstStyle/>
          <a:p>
            <a:pPr marL="0" indent="0" algn="just">
              <a:buNone/>
            </a:pPr>
            <a:r>
              <a:rPr lang="it-IT" sz="2600" dirty="0"/>
              <a:t>I disegni multifattoriali sono disegni sperimentali che hanno due o più variabili indipendenti (fattori).</a:t>
            </a:r>
          </a:p>
          <a:p>
            <a:pPr marL="0" indent="0" algn="just">
              <a:buNone/>
            </a:pPr>
            <a:r>
              <a:rPr lang="it-IT" sz="2600" dirty="0" smtClean="0"/>
              <a:t>Tramite </a:t>
            </a:r>
            <a:r>
              <a:rPr lang="it-IT" sz="2600" dirty="0"/>
              <a:t>questi disegni è possibile analizzare sia </a:t>
            </a:r>
            <a:r>
              <a:rPr lang="it-IT" sz="2600" dirty="0" smtClean="0"/>
              <a:t>l’effetto </a:t>
            </a:r>
            <a:r>
              <a:rPr lang="it-IT" sz="2600" dirty="0"/>
              <a:t>principale di ogni variabile indipendente, sia </a:t>
            </a:r>
            <a:r>
              <a:rPr lang="it-IT" sz="2600" dirty="0" smtClean="0"/>
              <a:t>l’interazione </a:t>
            </a:r>
            <a:r>
              <a:rPr lang="it-IT" sz="2600" dirty="0"/>
              <a:t>tra le variabili indipendenti</a:t>
            </a:r>
            <a:r>
              <a:rPr lang="it-IT" sz="2600" dirty="0" smtClean="0"/>
              <a:t>.</a:t>
            </a:r>
          </a:p>
          <a:p>
            <a:pPr marL="0" indent="0" algn="just">
              <a:buNone/>
            </a:pPr>
            <a:endParaRPr lang="it-IT" sz="2400" dirty="0"/>
          </a:p>
          <a:p>
            <a:pPr algn="just"/>
            <a:r>
              <a:rPr lang="it-IT" b="1" u="sng" dirty="0" smtClean="0"/>
              <a:t>L'effetto </a:t>
            </a:r>
            <a:r>
              <a:rPr lang="it-IT" b="1" u="sng" dirty="0"/>
              <a:t>principale </a:t>
            </a:r>
            <a:r>
              <a:rPr lang="it-IT" dirty="0"/>
              <a:t>riguarda </a:t>
            </a:r>
            <a:r>
              <a:rPr lang="it-IT" dirty="0" smtClean="0"/>
              <a:t>l’effetto </a:t>
            </a:r>
            <a:r>
              <a:rPr lang="it-IT" dirty="0"/>
              <a:t>che una variabile indipendente ha sulla variabile dipendente, a prescindere dagli effetti delle altre variabili indipendenti</a:t>
            </a:r>
          </a:p>
          <a:p>
            <a:pPr algn="just"/>
            <a:r>
              <a:rPr lang="it-IT" dirty="0" smtClean="0"/>
              <a:t>L'</a:t>
            </a:r>
            <a:r>
              <a:rPr lang="it-IT" b="1" u="sng" dirty="0" smtClean="0"/>
              <a:t>interazione</a:t>
            </a:r>
            <a:r>
              <a:rPr lang="it-IT" dirty="0" smtClean="0"/>
              <a:t> </a:t>
            </a:r>
            <a:r>
              <a:rPr lang="it-IT" dirty="0"/>
              <a:t>riguarda il fatto che </a:t>
            </a:r>
            <a:r>
              <a:rPr lang="it-IT" dirty="0" smtClean="0"/>
              <a:t>l’effetto </a:t>
            </a:r>
            <a:r>
              <a:rPr lang="it-IT" dirty="0"/>
              <a:t>della variabile indipendente sulla variabile dipendente non è lo stesso per tutti i livelli delle altre variabili indipendenti.</a:t>
            </a:r>
          </a:p>
          <a:p>
            <a:endParaRPr lang="it-IT" dirty="0"/>
          </a:p>
        </p:txBody>
      </p:sp>
    </p:spTree>
    <p:extLst>
      <p:ext uri="{BB962C8B-B14F-4D97-AF65-F5344CB8AC3E}">
        <p14:creationId xmlns:p14="http://schemas.microsoft.com/office/powerpoint/2010/main" val="1672599071"/>
      </p:ext>
    </p:extLst>
  </p:cSld>
  <p:clrMapOvr>
    <a:masterClrMapping/>
  </p:clrMapOvr>
</p:sld>
</file>

<file path=ppt/slides/slide2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204537" y="502152"/>
            <a:ext cx="11401926" cy="6127248"/>
          </a:xfrm>
        </p:spPr>
        <p:txBody>
          <a:bodyPr>
            <a:normAutofit fontScale="92500" lnSpcReduction="10000"/>
          </a:bodyPr>
          <a:lstStyle/>
          <a:p>
            <a:pPr algn="just"/>
            <a:r>
              <a:rPr lang="it-IT" dirty="0"/>
              <a:t>In ogni caso i disegni possono essere sia tra i gruppi sia entro il gruppo.</a:t>
            </a:r>
          </a:p>
          <a:p>
            <a:pPr algn="just"/>
            <a:endParaRPr lang="it-IT" dirty="0"/>
          </a:p>
          <a:p>
            <a:pPr algn="just"/>
            <a:r>
              <a:rPr lang="it-IT" dirty="0" smtClean="0"/>
              <a:t>Quando </a:t>
            </a:r>
            <a:r>
              <a:rPr lang="it-IT" dirty="0"/>
              <a:t>i disegni sono entro il gruppo, è sufficiente un unico gruppo che partecipa a tutte le condizioni sperimentali. </a:t>
            </a:r>
            <a:endParaRPr lang="it-IT" dirty="0" smtClean="0"/>
          </a:p>
          <a:p>
            <a:pPr algn="just"/>
            <a:r>
              <a:rPr lang="it-IT" dirty="0" smtClean="0"/>
              <a:t>Quando </a:t>
            </a:r>
            <a:r>
              <a:rPr lang="it-IT" dirty="0"/>
              <a:t>i disegni sono tra i gruppi abbiamo bisogno di tanti gruppi quante sono le condizioni sperimentali (ad es., 2x2=4 gruppi; 3x4=12 gruppi). Insorgono problemi di assegnazione dei soggetti alle condizioni. </a:t>
            </a:r>
          </a:p>
          <a:p>
            <a:pPr algn="just"/>
            <a:endParaRPr lang="it-IT" dirty="0"/>
          </a:p>
          <a:p>
            <a:pPr algn="just"/>
            <a:r>
              <a:rPr lang="it-IT" dirty="0"/>
              <a:t>Inoltre, tenendo presente </a:t>
            </a:r>
            <a:r>
              <a:rPr lang="it-IT" dirty="0" smtClean="0"/>
              <a:t>che ogni </a:t>
            </a:r>
            <a:r>
              <a:rPr lang="it-IT" dirty="0"/>
              <a:t>gruppo deve essere costituito da almeno 10 persone, </a:t>
            </a:r>
            <a:r>
              <a:rPr lang="it-IT" dirty="0" smtClean="0"/>
              <a:t>all'aumentare </a:t>
            </a:r>
            <a:r>
              <a:rPr lang="it-IT" dirty="0"/>
              <a:t>delle condizioni sperimentali aumenta anche il numero di partecipanti. </a:t>
            </a:r>
            <a:endParaRPr lang="it-IT" dirty="0" smtClean="0"/>
          </a:p>
          <a:p>
            <a:pPr algn="just"/>
            <a:endParaRPr lang="it-IT" dirty="0"/>
          </a:p>
          <a:p>
            <a:pPr algn="just"/>
            <a:r>
              <a:rPr lang="it-IT" dirty="0"/>
              <a:t>È possibile ovviare a questo problema con i </a:t>
            </a:r>
            <a:r>
              <a:rPr lang="it-IT" b="1" u="sng" dirty="0"/>
              <a:t>disegni incompleti</a:t>
            </a:r>
            <a:r>
              <a:rPr lang="it-IT" dirty="0"/>
              <a:t>, in cui si omettono alcuni livelli della variabile indipendente o in cui la numerosità dei gruppi è diversa. Insorgono problemi </a:t>
            </a:r>
            <a:r>
              <a:rPr lang="it-IT" dirty="0" smtClean="0"/>
              <a:t>nell'analisi </a:t>
            </a:r>
            <a:r>
              <a:rPr lang="it-IT" dirty="0"/>
              <a:t>dei dati e </a:t>
            </a:r>
            <a:r>
              <a:rPr lang="it-IT" dirty="0" smtClean="0"/>
              <a:t>nell'interpretazione </a:t>
            </a:r>
            <a:r>
              <a:rPr lang="it-IT" dirty="0"/>
              <a:t>dei risultati.</a:t>
            </a:r>
          </a:p>
          <a:p>
            <a:endParaRPr lang="it-IT" dirty="0"/>
          </a:p>
        </p:txBody>
      </p:sp>
    </p:spTree>
    <p:extLst>
      <p:ext uri="{BB962C8B-B14F-4D97-AF65-F5344CB8AC3E}">
        <p14:creationId xmlns:p14="http://schemas.microsoft.com/office/powerpoint/2010/main" val="1302526999"/>
      </p:ext>
    </p:extLst>
  </p:cSld>
  <p:clrMapOvr>
    <a:masterClrMapping/>
  </p:clrMapOvr>
</p:sld>
</file>

<file path=ppt/slides/slide2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214257"/>
            <a:ext cx="10515600" cy="1006475"/>
          </a:xfrm>
        </p:spPr>
        <p:txBody>
          <a:bodyPr/>
          <a:lstStyle/>
          <a:p>
            <a:pPr algn="ctr"/>
            <a:r>
              <a:rPr lang="it-IT" dirty="0" smtClean="0"/>
              <a:t>Disegni misti</a:t>
            </a:r>
            <a:endParaRPr lang="it-IT" dirty="0"/>
          </a:p>
        </p:txBody>
      </p:sp>
      <p:sp>
        <p:nvSpPr>
          <p:cNvPr id="3" name="Segnaposto contenuto 2"/>
          <p:cNvSpPr>
            <a:spLocks noGrp="1"/>
          </p:cNvSpPr>
          <p:nvPr>
            <p:ph idx="1"/>
          </p:nvPr>
        </p:nvSpPr>
        <p:spPr>
          <a:xfrm>
            <a:off x="348916" y="1316126"/>
            <a:ext cx="11004884" cy="4673016"/>
          </a:xfrm>
        </p:spPr>
        <p:txBody>
          <a:bodyPr/>
          <a:lstStyle/>
          <a:p>
            <a:pPr marL="0" indent="0" algn="just">
              <a:buNone/>
            </a:pPr>
            <a:r>
              <a:rPr lang="it-IT" dirty="0"/>
              <a:t>I disegni misti sono disegni in cui alcune variabili sono tra i soggetti e altre entro i </a:t>
            </a:r>
            <a:r>
              <a:rPr lang="it-IT" dirty="0" smtClean="0"/>
              <a:t>soggetti.</a:t>
            </a:r>
          </a:p>
          <a:p>
            <a:pPr marL="0" indent="0" algn="just">
              <a:buNone/>
            </a:pPr>
            <a:r>
              <a:rPr lang="it-IT" dirty="0" smtClean="0"/>
              <a:t>Es: </a:t>
            </a:r>
            <a:r>
              <a:rPr lang="it-IT" i="1" dirty="0"/>
              <a:t>Ricerca sulle abilità </a:t>
            </a:r>
            <a:r>
              <a:rPr lang="it-IT" i="1" dirty="0" smtClean="0"/>
              <a:t>cognitive</a:t>
            </a:r>
          </a:p>
          <a:p>
            <a:endParaRPr lang="it-IT" i="1" dirty="0"/>
          </a:p>
        </p:txBody>
      </p:sp>
      <p:pic>
        <p:nvPicPr>
          <p:cNvPr id="4" name="Immagine 3"/>
          <p:cNvPicPr>
            <a:picLocks noChangeAspect="1"/>
          </p:cNvPicPr>
          <p:nvPr/>
        </p:nvPicPr>
        <p:blipFill>
          <a:blip r:embed="rId2"/>
          <a:stretch>
            <a:fillRect/>
          </a:stretch>
        </p:blipFill>
        <p:spPr>
          <a:xfrm>
            <a:off x="1913022" y="2761854"/>
            <a:ext cx="7267073" cy="2421980"/>
          </a:xfrm>
          <a:prstGeom prst="rect">
            <a:avLst/>
          </a:prstGeom>
        </p:spPr>
      </p:pic>
      <p:sp>
        <p:nvSpPr>
          <p:cNvPr id="5" name="Rettangolo 4"/>
          <p:cNvSpPr/>
          <p:nvPr/>
        </p:nvSpPr>
        <p:spPr>
          <a:xfrm>
            <a:off x="338889" y="5404845"/>
            <a:ext cx="11514221" cy="1200329"/>
          </a:xfrm>
          <a:prstGeom prst="rect">
            <a:avLst/>
          </a:prstGeom>
        </p:spPr>
        <p:txBody>
          <a:bodyPr wrap="square">
            <a:spAutoFit/>
          </a:bodyPr>
          <a:lstStyle/>
          <a:p>
            <a:pPr algn="just"/>
            <a:r>
              <a:rPr lang="it-IT" sz="2400" dirty="0" smtClean="0"/>
              <a:t>Questo è un disegno 2x2, in cui una variabile (il genere) è tra i gruppi e l'altra (tipo di compito) è entro il gruppo. Avremo bisogno di due gruppi, ognuno dei quali svolge prima un compito e poi l'altro</a:t>
            </a:r>
            <a:r>
              <a:rPr lang="it-IT" sz="2400" b="1" dirty="0" smtClean="0"/>
              <a:t>.</a:t>
            </a:r>
            <a:endParaRPr lang="it-IT" sz="2400" b="1" dirty="0"/>
          </a:p>
        </p:txBody>
      </p:sp>
    </p:spTree>
    <p:extLst>
      <p:ext uri="{BB962C8B-B14F-4D97-AF65-F5344CB8AC3E}">
        <p14:creationId xmlns:p14="http://schemas.microsoft.com/office/powerpoint/2010/main" val="1082235518"/>
      </p:ext>
    </p:extLst>
  </p:cSld>
  <p:clrMapOvr>
    <a:masterClrMapping/>
  </p:clrMapOvr>
</p:sld>
</file>

<file path=ppt/slides/slide2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365125"/>
            <a:ext cx="10515600" cy="1186949"/>
          </a:xfrm>
        </p:spPr>
        <p:txBody>
          <a:bodyPr/>
          <a:lstStyle/>
          <a:p>
            <a:r>
              <a:rPr lang="it-IT" dirty="0" smtClean="0"/>
              <a:t>Esiti di un disegno multifattoriale</a:t>
            </a:r>
            <a:endParaRPr lang="it-IT" dirty="0"/>
          </a:p>
        </p:txBody>
      </p:sp>
      <p:sp>
        <p:nvSpPr>
          <p:cNvPr id="3" name="Segnaposto contenuto 2"/>
          <p:cNvSpPr>
            <a:spLocks noGrp="1"/>
          </p:cNvSpPr>
          <p:nvPr>
            <p:ph idx="1"/>
          </p:nvPr>
        </p:nvSpPr>
        <p:spPr>
          <a:xfrm>
            <a:off x="385011" y="1825625"/>
            <a:ext cx="10968789" cy="4351338"/>
          </a:xfrm>
        </p:spPr>
        <p:txBody>
          <a:bodyPr>
            <a:normAutofit fontScale="92500" lnSpcReduction="10000"/>
          </a:bodyPr>
          <a:lstStyle/>
          <a:p>
            <a:pPr marL="0" indent="0" algn="just">
              <a:buNone/>
            </a:pPr>
            <a:r>
              <a:rPr lang="it-IT" dirty="0"/>
              <a:t>Se le variabili indipendenti hanno effetti principali, i livelli della variabile dipendente nelle varie condizioni devono essere significativamente diversi.</a:t>
            </a:r>
          </a:p>
          <a:p>
            <a:pPr algn="just"/>
            <a:endParaRPr lang="it-IT" dirty="0"/>
          </a:p>
          <a:p>
            <a:pPr marL="0" indent="0" algn="just">
              <a:buNone/>
            </a:pPr>
            <a:r>
              <a:rPr lang="it-IT" dirty="0"/>
              <a:t>Se </a:t>
            </a:r>
            <a:r>
              <a:rPr lang="it-IT" dirty="0" smtClean="0"/>
              <a:t>c'è </a:t>
            </a:r>
            <a:r>
              <a:rPr lang="it-IT" dirty="0"/>
              <a:t>un effetto </a:t>
            </a:r>
            <a:r>
              <a:rPr lang="it-IT" dirty="0" smtClean="0"/>
              <a:t>dell’interazione</a:t>
            </a:r>
            <a:r>
              <a:rPr lang="it-IT" dirty="0"/>
              <a:t>, le differenze tra i livelli delle variabili indipendenti dovrebbero essere diversi.  </a:t>
            </a:r>
          </a:p>
          <a:p>
            <a:pPr marL="0" indent="0" algn="just">
              <a:buNone/>
            </a:pPr>
            <a:endParaRPr lang="it-IT" dirty="0"/>
          </a:p>
          <a:p>
            <a:pPr algn="just"/>
            <a:r>
              <a:rPr lang="it-IT" dirty="0" smtClean="0"/>
              <a:t>Es: </a:t>
            </a:r>
            <a:r>
              <a:rPr lang="it-IT" i="1" dirty="0" smtClean="0"/>
              <a:t>Replica </a:t>
            </a:r>
            <a:r>
              <a:rPr lang="it-IT" i="1" dirty="0"/>
              <a:t>della ricerca di </a:t>
            </a:r>
            <a:r>
              <a:rPr lang="it-IT" i="1" dirty="0" err="1"/>
              <a:t>Brown</a:t>
            </a:r>
            <a:r>
              <a:rPr lang="it-IT" i="1" dirty="0"/>
              <a:t>, Vivian &amp; </a:t>
            </a:r>
            <a:r>
              <a:rPr lang="it-IT" i="1" dirty="0" err="1"/>
              <a:t>Hewstone</a:t>
            </a:r>
            <a:r>
              <a:rPr lang="it-IT" i="1" dirty="0"/>
              <a:t> (1999</a:t>
            </a:r>
            <a:r>
              <a:rPr lang="it-IT" i="1" dirty="0" smtClean="0"/>
              <a:t>). TIPICITA’ E OMOGENEITA’; VARIABILE DIPENDENTE: STEREOTIPO</a:t>
            </a:r>
            <a:endParaRPr lang="it-IT" i="1" dirty="0"/>
          </a:p>
          <a:p>
            <a:pPr algn="just"/>
            <a:endParaRPr lang="it-IT" i="1" dirty="0"/>
          </a:p>
          <a:p>
            <a:pPr algn="just"/>
            <a:r>
              <a:rPr lang="it-IT" dirty="0"/>
              <a:t>Variabile dipendente: </a:t>
            </a:r>
            <a:r>
              <a:rPr lang="it-IT" b="1" dirty="0"/>
              <a:t>atteggiamento.</a:t>
            </a:r>
          </a:p>
          <a:p>
            <a:endParaRPr lang="it-IT" dirty="0"/>
          </a:p>
        </p:txBody>
      </p:sp>
    </p:spTree>
    <p:extLst>
      <p:ext uri="{BB962C8B-B14F-4D97-AF65-F5344CB8AC3E}">
        <p14:creationId xmlns:p14="http://schemas.microsoft.com/office/powerpoint/2010/main" val="1430773856"/>
      </p:ext>
    </p:extLst>
  </p:cSld>
  <p:clrMapOvr>
    <a:masterClrMapping/>
  </p:clrMapOvr>
</p:sld>
</file>

<file path=ppt/slides/slide2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Segnaposto contenuto 3"/>
          <p:cNvPicPr>
            <a:picLocks noGrp="1" noChangeAspect="1"/>
          </p:cNvPicPr>
          <p:nvPr>
            <p:ph idx="1"/>
          </p:nvPr>
        </p:nvPicPr>
        <p:blipFill>
          <a:blip r:embed="rId2"/>
          <a:stretch>
            <a:fillRect/>
          </a:stretch>
        </p:blipFill>
        <p:spPr>
          <a:xfrm>
            <a:off x="348343" y="420740"/>
            <a:ext cx="8547480" cy="3340488"/>
          </a:xfrm>
          <a:prstGeom prst="rect">
            <a:avLst/>
          </a:prstGeom>
        </p:spPr>
      </p:pic>
      <p:sp>
        <p:nvSpPr>
          <p:cNvPr id="5" name="Rettangolo 4"/>
          <p:cNvSpPr/>
          <p:nvPr/>
        </p:nvSpPr>
        <p:spPr>
          <a:xfrm>
            <a:off x="806116" y="4410852"/>
            <a:ext cx="10756232" cy="1815882"/>
          </a:xfrm>
          <a:prstGeom prst="rect">
            <a:avLst/>
          </a:prstGeom>
        </p:spPr>
        <p:txBody>
          <a:bodyPr wrap="square">
            <a:spAutoFit/>
          </a:bodyPr>
          <a:lstStyle/>
          <a:p>
            <a:pPr algn="just"/>
            <a:r>
              <a:rPr lang="it-IT" sz="2800" dirty="0" smtClean="0"/>
              <a:t>Da un punto di vista grafico, se </a:t>
            </a:r>
            <a:r>
              <a:rPr lang="it-IT" sz="2800" u="sng" dirty="0" smtClean="0"/>
              <a:t>le due linee non sono parallele </a:t>
            </a:r>
            <a:r>
              <a:rPr lang="it-IT" sz="2800" dirty="0" smtClean="0"/>
              <a:t>è possibile che via sia un’interazione tra le due variabili.</a:t>
            </a:r>
          </a:p>
          <a:p>
            <a:pPr algn="just"/>
            <a:endParaRPr lang="it-IT" sz="2800" dirty="0" smtClean="0"/>
          </a:p>
          <a:p>
            <a:pPr algn="just"/>
            <a:r>
              <a:rPr lang="it-IT" sz="2800" dirty="0" smtClean="0"/>
              <a:t>In questo caso, entrambi i fattori e l’interazione sono significativi.</a:t>
            </a:r>
            <a:endParaRPr lang="it-IT" sz="2800" dirty="0"/>
          </a:p>
        </p:txBody>
      </p:sp>
      <p:sp>
        <p:nvSpPr>
          <p:cNvPr id="2" name="CasellaDiTesto 1"/>
          <p:cNvSpPr txBox="1"/>
          <p:nvPr/>
        </p:nvSpPr>
        <p:spPr>
          <a:xfrm>
            <a:off x="9025466" y="997615"/>
            <a:ext cx="3166534" cy="1477328"/>
          </a:xfrm>
          <a:prstGeom prst="rect">
            <a:avLst/>
          </a:prstGeom>
          <a:noFill/>
        </p:spPr>
        <p:txBody>
          <a:bodyPr wrap="square" rtlCol="0">
            <a:spAutoFit/>
          </a:bodyPr>
          <a:lstStyle/>
          <a:p>
            <a:r>
              <a:rPr lang="it-IT" dirty="0" smtClean="0"/>
              <a:t>Atteggiamento positivo in condizione di tipicità e non di atipicità; e in condizione di omogeneità rispetto all’eterogeneità.</a:t>
            </a:r>
            <a:endParaRPr lang="it-IT" dirty="0"/>
          </a:p>
        </p:txBody>
      </p:sp>
    </p:spTree>
    <p:extLst>
      <p:ext uri="{BB962C8B-B14F-4D97-AF65-F5344CB8AC3E}">
        <p14:creationId xmlns:p14="http://schemas.microsoft.com/office/powerpoint/2010/main" val="2407820987"/>
      </p:ext>
    </p:extLst>
  </p:cSld>
  <p:clrMapOvr>
    <a:masterClrMapping/>
  </p:clrMapOvr>
</p:sld>
</file>

<file path=ppt/slides/slide2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pic>
        <p:nvPicPr>
          <p:cNvPr id="4" name="Segnaposto contenuto 3"/>
          <p:cNvPicPr>
            <a:picLocks noGrp="1" noChangeAspect="1"/>
          </p:cNvPicPr>
          <p:nvPr>
            <p:ph idx="1"/>
          </p:nvPr>
        </p:nvPicPr>
        <p:blipFill>
          <a:blip r:embed="rId2"/>
          <a:stretch>
            <a:fillRect/>
          </a:stretch>
        </p:blipFill>
        <p:spPr>
          <a:xfrm>
            <a:off x="801983" y="674473"/>
            <a:ext cx="8547480" cy="3340488"/>
          </a:xfrm>
          <a:prstGeom prst="rect">
            <a:avLst/>
          </a:prstGeom>
        </p:spPr>
      </p:pic>
      <p:sp>
        <p:nvSpPr>
          <p:cNvPr id="5" name="Rettangolo 4"/>
          <p:cNvSpPr/>
          <p:nvPr/>
        </p:nvSpPr>
        <p:spPr>
          <a:xfrm>
            <a:off x="740229" y="4495073"/>
            <a:ext cx="10641645" cy="1938992"/>
          </a:xfrm>
          <a:prstGeom prst="rect">
            <a:avLst/>
          </a:prstGeom>
        </p:spPr>
        <p:txBody>
          <a:bodyPr wrap="square">
            <a:spAutoFit/>
          </a:bodyPr>
          <a:lstStyle/>
          <a:p>
            <a:pPr algn="just"/>
            <a:r>
              <a:rPr lang="it-IT" sz="2400" dirty="0" smtClean="0"/>
              <a:t>Da un punto di vista grafico, se </a:t>
            </a:r>
            <a:r>
              <a:rPr lang="it-IT" sz="2400" u="sng" dirty="0" smtClean="0"/>
              <a:t>le due linee sono parallele o sovrapposte</a:t>
            </a:r>
            <a:r>
              <a:rPr lang="it-IT" sz="2400" dirty="0" smtClean="0"/>
              <a:t>, non ci sono effetti dell’interazione.</a:t>
            </a:r>
          </a:p>
          <a:p>
            <a:pPr algn="just"/>
            <a:endParaRPr lang="it-IT" sz="2400" dirty="0" smtClean="0"/>
          </a:p>
          <a:p>
            <a:pPr algn="just"/>
            <a:r>
              <a:rPr lang="it-IT" sz="2400" dirty="0" smtClean="0"/>
              <a:t>In questo caso, gli effetti principali di entrambi i fattori sono significativi, ma non l’interazione. Si effettueranno in questo caso delle ulteriori verifiche statistiche.</a:t>
            </a:r>
            <a:endParaRPr lang="it-IT" sz="2400" dirty="0"/>
          </a:p>
        </p:txBody>
      </p:sp>
      <p:sp>
        <p:nvSpPr>
          <p:cNvPr id="2" name="CasellaDiTesto 1"/>
          <p:cNvSpPr txBox="1"/>
          <p:nvPr/>
        </p:nvSpPr>
        <p:spPr>
          <a:xfrm>
            <a:off x="9514925" y="1306287"/>
            <a:ext cx="2354857" cy="646331"/>
          </a:xfrm>
          <a:prstGeom prst="rect">
            <a:avLst/>
          </a:prstGeom>
          <a:noFill/>
        </p:spPr>
        <p:txBody>
          <a:bodyPr wrap="square" rtlCol="0">
            <a:spAutoFit/>
          </a:bodyPr>
          <a:lstStyle/>
          <a:p>
            <a:r>
              <a:rPr lang="it-IT" b="1" dirty="0" smtClean="0"/>
              <a:t>L’interazione non è rilevante!</a:t>
            </a:r>
            <a:endParaRPr lang="it-IT" b="1" dirty="0"/>
          </a:p>
        </p:txBody>
      </p:sp>
    </p:spTree>
    <p:extLst>
      <p:ext uri="{BB962C8B-B14F-4D97-AF65-F5344CB8AC3E}">
        <p14:creationId xmlns:p14="http://schemas.microsoft.com/office/powerpoint/2010/main" val="3490746893"/>
      </p:ext>
    </p:extLst>
  </p:cSld>
  <p:clrMapOvr>
    <a:masterClrMapping/>
  </p:clrMapOvr>
</p:sld>
</file>

<file path=ppt/slides/slide2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926432" y="220746"/>
            <a:ext cx="10515600" cy="1018507"/>
          </a:xfrm>
        </p:spPr>
        <p:txBody>
          <a:bodyPr/>
          <a:lstStyle/>
          <a:p>
            <a:pPr algn="ctr"/>
            <a:r>
              <a:rPr lang="it-IT" dirty="0" smtClean="0"/>
              <a:t>I disegni quasi-esperimenti</a:t>
            </a:r>
            <a:endParaRPr lang="it-IT" dirty="0"/>
          </a:p>
        </p:txBody>
      </p:sp>
      <p:sp>
        <p:nvSpPr>
          <p:cNvPr id="3" name="Segnaposto contenuto 2"/>
          <p:cNvSpPr>
            <a:spLocks noGrp="1"/>
          </p:cNvSpPr>
          <p:nvPr>
            <p:ph idx="1"/>
          </p:nvPr>
        </p:nvSpPr>
        <p:spPr>
          <a:xfrm>
            <a:off x="481263" y="1383632"/>
            <a:ext cx="10960769" cy="4793331"/>
          </a:xfrm>
        </p:spPr>
        <p:txBody>
          <a:bodyPr>
            <a:normAutofit lnSpcReduction="10000"/>
          </a:bodyPr>
          <a:lstStyle/>
          <a:p>
            <a:pPr marL="0" indent="0" algn="just">
              <a:buNone/>
            </a:pPr>
            <a:r>
              <a:rPr lang="it-IT" dirty="0"/>
              <a:t>I disegni quasi-sperimentali </a:t>
            </a:r>
            <a:r>
              <a:rPr lang="it-IT" b="1" dirty="0"/>
              <a:t>(ex post facto) </a:t>
            </a:r>
            <a:r>
              <a:rPr lang="it-IT" dirty="0"/>
              <a:t>possiedono alcune caratteristiche dei veri esperimenti</a:t>
            </a:r>
            <a:r>
              <a:rPr lang="it-IT" dirty="0" smtClean="0"/>
              <a:t>:</a:t>
            </a:r>
          </a:p>
          <a:p>
            <a:pPr algn="just"/>
            <a:r>
              <a:rPr lang="it-IT" dirty="0" smtClean="0"/>
              <a:t>un'ipotesi </a:t>
            </a:r>
            <a:r>
              <a:rPr lang="it-IT" dirty="0"/>
              <a:t>di tipo causale da verificare;</a:t>
            </a:r>
          </a:p>
          <a:p>
            <a:pPr algn="just"/>
            <a:r>
              <a:rPr lang="it-IT" dirty="0"/>
              <a:t>la possibilità di manipolare la variabile indipendente.</a:t>
            </a:r>
          </a:p>
          <a:p>
            <a:pPr marL="0" indent="0" algn="just">
              <a:buNone/>
            </a:pPr>
            <a:endParaRPr lang="it-IT" dirty="0"/>
          </a:p>
          <a:p>
            <a:pPr marL="0" indent="0">
              <a:buNone/>
            </a:pPr>
            <a:r>
              <a:rPr lang="it-IT" dirty="0"/>
              <a:t>Tuttavia, non consentono di controllare tutte le variabili di disturbo perché</a:t>
            </a:r>
            <a:r>
              <a:rPr lang="it-IT" dirty="0" smtClean="0"/>
              <a:t>:</a:t>
            </a:r>
          </a:p>
          <a:p>
            <a:r>
              <a:rPr lang="it-IT" dirty="0"/>
              <a:t>non è possibile manipolare a piacimento la variabile indipendente;</a:t>
            </a:r>
          </a:p>
          <a:p>
            <a:r>
              <a:rPr lang="it-IT" dirty="0"/>
              <a:t>non si possono scegliere casualmente i partecipanti;</a:t>
            </a:r>
          </a:p>
          <a:p>
            <a:r>
              <a:rPr lang="it-IT" dirty="0"/>
              <a:t>non si possono assegnate i partecipanti ai gruppi in maniera casuale.</a:t>
            </a:r>
          </a:p>
          <a:p>
            <a:pPr marL="0" indent="0">
              <a:buNone/>
            </a:pPr>
            <a:endParaRPr lang="it-IT" dirty="0"/>
          </a:p>
          <a:p>
            <a:endParaRPr lang="it-IT" dirty="0"/>
          </a:p>
        </p:txBody>
      </p:sp>
    </p:spTree>
    <p:extLst>
      <p:ext uri="{BB962C8B-B14F-4D97-AF65-F5344CB8AC3E}">
        <p14:creationId xmlns:p14="http://schemas.microsoft.com/office/powerpoint/2010/main" val="3424117037"/>
      </p:ext>
    </p:extLst>
  </p:cSld>
  <p:clrMapOvr>
    <a:masterClrMapping/>
  </p:clrMapOvr>
</p:sld>
</file>

<file path=ppt/slides/slide2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365126"/>
            <a:ext cx="10515600" cy="874128"/>
          </a:xfrm>
        </p:spPr>
        <p:txBody>
          <a:bodyPr/>
          <a:lstStyle/>
          <a:p>
            <a:pPr algn="ctr"/>
            <a:r>
              <a:rPr lang="it-IT" dirty="0" smtClean="0"/>
              <a:t>Metodi descrittivi di ricerca</a:t>
            </a:r>
            <a:endParaRPr lang="it-IT" dirty="0"/>
          </a:p>
        </p:txBody>
      </p:sp>
      <p:sp>
        <p:nvSpPr>
          <p:cNvPr id="3" name="Segnaposto contenuto 2"/>
          <p:cNvSpPr>
            <a:spLocks noGrp="1"/>
          </p:cNvSpPr>
          <p:nvPr>
            <p:ph idx="1"/>
          </p:nvPr>
        </p:nvSpPr>
        <p:spPr>
          <a:xfrm>
            <a:off x="168442" y="1383632"/>
            <a:ext cx="11827042" cy="5281863"/>
          </a:xfrm>
        </p:spPr>
        <p:txBody>
          <a:bodyPr>
            <a:normAutofit fontScale="92500"/>
          </a:bodyPr>
          <a:lstStyle/>
          <a:p>
            <a:pPr marL="0" indent="0" algn="just">
              <a:buNone/>
            </a:pPr>
            <a:r>
              <a:rPr lang="it-IT" dirty="0"/>
              <a:t>I metodi descrittivi di ricerca sono tecniche che servono per identificare e descrivere le variabili di un comportamento o di un fenomeno e le loro eventuali relazioni. </a:t>
            </a:r>
          </a:p>
          <a:p>
            <a:pPr marL="0" indent="0" algn="just">
              <a:buNone/>
            </a:pPr>
            <a:r>
              <a:rPr lang="it-IT" dirty="0"/>
              <a:t>Sono molto utili nelle analisi preliminari di </a:t>
            </a:r>
            <a:r>
              <a:rPr lang="it-IT" dirty="0" smtClean="0"/>
              <a:t>un’indagine.</a:t>
            </a:r>
          </a:p>
          <a:p>
            <a:pPr marL="0" indent="0" algn="just">
              <a:buNone/>
            </a:pPr>
            <a:r>
              <a:rPr lang="it-IT" dirty="0" smtClean="0"/>
              <a:t>I metodi descrittivi sono:</a:t>
            </a:r>
          </a:p>
          <a:p>
            <a:pPr algn="just"/>
            <a:r>
              <a:rPr lang="it-IT" dirty="0"/>
              <a:t>le ricerche correlazionali,</a:t>
            </a:r>
          </a:p>
          <a:p>
            <a:pPr algn="just"/>
            <a:r>
              <a:rPr lang="it-IT" dirty="0" smtClean="0"/>
              <a:t>l’osservazione </a:t>
            </a:r>
            <a:r>
              <a:rPr lang="it-IT" dirty="0"/>
              <a:t>naturalistica,</a:t>
            </a:r>
          </a:p>
          <a:p>
            <a:pPr algn="just"/>
            <a:r>
              <a:rPr lang="it-IT" dirty="0"/>
              <a:t>lo studio dei casi singoli,</a:t>
            </a:r>
          </a:p>
          <a:p>
            <a:pPr algn="just"/>
            <a:r>
              <a:rPr lang="it-IT" dirty="0"/>
              <a:t>la ricerca </a:t>
            </a:r>
            <a:r>
              <a:rPr lang="it-IT" dirty="0" smtClean="0"/>
              <a:t>d’archivio</a:t>
            </a:r>
            <a:r>
              <a:rPr lang="it-IT" dirty="0"/>
              <a:t>,</a:t>
            </a:r>
          </a:p>
          <a:p>
            <a:pPr algn="just"/>
            <a:r>
              <a:rPr lang="it-IT" dirty="0"/>
              <a:t>gli studi longitudinali e trasversali,</a:t>
            </a:r>
          </a:p>
          <a:p>
            <a:pPr algn="just"/>
            <a:r>
              <a:rPr lang="it-IT" dirty="0" smtClean="0"/>
              <a:t>l’inchiesta</a:t>
            </a:r>
            <a:r>
              <a:rPr lang="it-IT" dirty="0"/>
              <a:t>,</a:t>
            </a:r>
          </a:p>
          <a:p>
            <a:pPr algn="just"/>
            <a:r>
              <a:rPr lang="it-IT" dirty="0"/>
              <a:t>la meta-analisi.</a:t>
            </a:r>
          </a:p>
          <a:p>
            <a:pPr marL="0" indent="0" algn="just">
              <a:buNone/>
            </a:pPr>
            <a:endParaRPr lang="it-IT" dirty="0"/>
          </a:p>
        </p:txBody>
      </p:sp>
    </p:spTree>
    <p:extLst>
      <p:ext uri="{BB962C8B-B14F-4D97-AF65-F5344CB8AC3E}">
        <p14:creationId xmlns:p14="http://schemas.microsoft.com/office/powerpoint/2010/main" val="3099814731"/>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728870" y="291549"/>
            <a:ext cx="10624930" cy="1399140"/>
          </a:xfrm>
        </p:spPr>
        <p:txBody>
          <a:bodyPr>
            <a:normAutofit fontScale="90000"/>
          </a:bodyPr>
          <a:lstStyle/>
          <a:p>
            <a:r>
              <a:rPr lang="it-IT" dirty="0"/>
              <a:t>La scelta </a:t>
            </a:r>
            <a:r>
              <a:rPr lang="it-IT" dirty="0" smtClean="0"/>
              <a:t>dell'argomento </a:t>
            </a:r>
            <a:r>
              <a:rPr lang="it-IT" dirty="0"/>
              <a:t>e </a:t>
            </a:r>
            <a:r>
              <a:rPr lang="it-IT" dirty="0" smtClean="0"/>
              <a:t>l'analisi </a:t>
            </a:r>
            <a:r>
              <a:rPr lang="it-IT" dirty="0"/>
              <a:t>della </a:t>
            </a:r>
            <a:r>
              <a:rPr lang="it-IT" dirty="0" smtClean="0"/>
              <a:t>letteratura (2)</a:t>
            </a:r>
            <a:endParaRPr lang="it-IT" dirty="0"/>
          </a:p>
        </p:txBody>
      </p:sp>
      <p:sp>
        <p:nvSpPr>
          <p:cNvPr id="3" name="Segnaposto contenuto 2"/>
          <p:cNvSpPr>
            <a:spLocks noGrp="1"/>
          </p:cNvSpPr>
          <p:nvPr>
            <p:ph idx="1"/>
          </p:nvPr>
        </p:nvSpPr>
        <p:spPr>
          <a:xfrm>
            <a:off x="583096" y="1868557"/>
            <a:ext cx="10629804" cy="4679467"/>
          </a:xfrm>
        </p:spPr>
        <p:txBody>
          <a:bodyPr/>
          <a:lstStyle/>
          <a:p>
            <a:pPr marL="0" indent="0" algn="just">
              <a:buNone/>
            </a:pPr>
            <a:r>
              <a:rPr lang="it-IT" b="1" dirty="0" smtClean="0"/>
              <a:t>RICERCA BIBLIOGRAFICA: </a:t>
            </a:r>
            <a:r>
              <a:rPr lang="it-IT" dirty="0" smtClean="0"/>
              <a:t>è il secondo passo del lavoro preliminare alla ricerca. La prima parte di un lavoro di ricerca dovrebbe consistere in una rassegna aggiornata della letteratura sulla teoria di riferimento, sui modelli che ne derivano e sulle ipotesi dedotte da questi modelli.</a:t>
            </a:r>
          </a:p>
          <a:p>
            <a:pPr algn="just"/>
            <a:endParaRPr lang="it-IT" dirty="0"/>
          </a:p>
          <a:p>
            <a:pPr marL="0" indent="0" algn="just">
              <a:buNone/>
            </a:pPr>
            <a:r>
              <a:rPr lang="it-IT" dirty="0" smtClean="0"/>
              <a:t>Una volta individuata la teoria di riferimento, la ricerca procede verso la formulazione delle ipotesi e la loro verifica, attraverso la mediazione di un modello.</a:t>
            </a:r>
            <a:endParaRPr lang="it-IT" dirty="0"/>
          </a:p>
        </p:txBody>
      </p:sp>
    </p:spTree>
    <p:extLst>
      <p:ext uri="{BB962C8B-B14F-4D97-AF65-F5344CB8AC3E}">
        <p14:creationId xmlns:p14="http://schemas.microsoft.com/office/powerpoint/2010/main" val="3602586354"/>
      </p:ext>
    </p:extLst>
  </p:cSld>
  <p:clrMapOvr>
    <a:masterClrMapping/>
  </p:clrMapOvr>
</p:sld>
</file>

<file path=ppt/slides/slide3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60325"/>
            <a:ext cx="10515600" cy="1325563"/>
          </a:xfrm>
        </p:spPr>
        <p:txBody>
          <a:bodyPr/>
          <a:lstStyle/>
          <a:p>
            <a:pPr algn="ctr"/>
            <a:r>
              <a:rPr lang="it-IT" dirty="0" smtClean="0"/>
              <a:t>Ricerche correlazionali</a:t>
            </a:r>
            <a:endParaRPr lang="it-IT" dirty="0"/>
          </a:p>
        </p:txBody>
      </p:sp>
      <p:sp>
        <p:nvSpPr>
          <p:cNvPr id="3" name="Segnaposto contenuto 2"/>
          <p:cNvSpPr>
            <a:spLocks noGrp="1"/>
          </p:cNvSpPr>
          <p:nvPr>
            <p:ph idx="1"/>
          </p:nvPr>
        </p:nvSpPr>
        <p:spPr>
          <a:xfrm>
            <a:off x="651933" y="1540933"/>
            <a:ext cx="10701867" cy="4636030"/>
          </a:xfrm>
        </p:spPr>
        <p:txBody>
          <a:bodyPr/>
          <a:lstStyle/>
          <a:p>
            <a:r>
              <a:rPr lang="it-IT" dirty="0"/>
              <a:t>La ricerca correlazionale ha lo scopo di determinare la relazione tra due variabili, che non sono né manipolate né controllate in senso stretto.</a:t>
            </a:r>
          </a:p>
          <a:p>
            <a:endParaRPr lang="it-IT" dirty="0"/>
          </a:p>
          <a:p>
            <a:pPr marL="0" indent="0">
              <a:buNone/>
            </a:pPr>
            <a:r>
              <a:rPr lang="it-IT" dirty="0"/>
              <a:t>In una ricerca </a:t>
            </a:r>
            <a:r>
              <a:rPr lang="it-IT" dirty="0" smtClean="0"/>
              <a:t>correlazionale: </a:t>
            </a:r>
            <a:endParaRPr lang="it-IT" dirty="0"/>
          </a:p>
          <a:p>
            <a:r>
              <a:rPr lang="it-IT" dirty="0"/>
              <a:t> si seleziona il campione di soggetti, </a:t>
            </a:r>
          </a:p>
          <a:p>
            <a:r>
              <a:rPr lang="it-IT" dirty="0"/>
              <a:t> si misurano le variabili di interesse e </a:t>
            </a:r>
            <a:r>
              <a:rPr lang="it-IT" dirty="0" smtClean="0"/>
              <a:t>si </a:t>
            </a:r>
            <a:r>
              <a:rPr lang="it-IT" dirty="0"/>
              <a:t>procede con le analisi per verificare se esiste una relazione sistematica tra le variabili.</a:t>
            </a:r>
          </a:p>
          <a:p>
            <a:endParaRPr lang="it-IT" dirty="0"/>
          </a:p>
        </p:txBody>
      </p:sp>
    </p:spTree>
    <p:extLst>
      <p:ext uri="{BB962C8B-B14F-4D97-AF65-F5344CB8AC3E}">
        <p14:creationId xmlns:p14="http://schemas.microsoft.com/office/powerpoint/2010/main" val="3987680264"/>
      </p:ext>
    </p:extLst>
  </p:cSld>
  <p:clrMapOvr>
    <a:masterClrMapping/>
  </p:clrMapOvr>
</p:sld>
</file>

<file path=ppt/slides/slide3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905933" y="85725"/>
            <a:ext cx="10515600" cy="1325563"/>
          </a:xfrm>
        </p:spPr>
        <p:txBody>
          <a:bodyPr>
            <a:normAutofit fontScale="90000"/>
          </a:bodyPr>
          <a:lstStyle/>
          <a:p>
            <a:r>
              <a:rPr lang="it-IT" dirty="0"/>
              <a:t>Questo tipo di ricerca presenta alcuni problemi</a:t>
            </a:r>
          </a:p>
        </p:txBody>
      </p:sp>
      <p:sp>
        <p:nvSpPr>
          <p:cNvPr id="3" name="Segnaposto contenuto 2"/>
          <p:cNvSpPr>
            <a:spLocks noGrp="1"/>
          </p:cNvSpPr>
          <p:nvPr>
            <p:ph idx="1"/>
          </p:nvPr>
        </p:nvSpPr>
        <p:spPr>
          <a:xfrm>
            <a:off x="575733" y="1710267"/>
            <a:ext cx="11074400" cy="4648200"/>
          </a:xfrm>
        </p:spPr>
        <p:txBody>
          <a:bodyPr>
            <a:normAutofit fontScale="92500"/>
          </a:bodyPr>
          <a:lstStyle/>
          <a:p>
            <a:pPr algn="just"/>
            <a:r>
              <a:rPr lang="it-IT" b="1" dirty="0"/>
              <a:t>La terza variabile</a:t>
            </a:r>
            <a:r>
              <a:rPr lang="it-IT" dirty="0"/>
              <a:t>. Questo problema riguarda il fatto che a volte la correlazione trovata tra due variabili non dipende dalla loro reciproca relazione, ma dall’influenza di una terza </a:t>
            </a:r>
            <a:r>
              <a:rPr lang="it-IT" dirty="0" smtClean="0"/>
              <a:t>variabile. </a:t>
            </a:r>
            <a:r>
              <a:rPr lang="it-IT" b="1" dirty="0" smtClean="0"/>
              <a:t>Ad </a:t>
            </a:r>
            <a:r>
              <a:rPr lang="it-IT" b="1" dirty="0"/>
              <a:t>esempio</a:t>
            </a:r>
            <a:r>
              <a:rPr lang="it-IT" dirty="0"/>
              <a:t>, la relazione tra atteggiamento verso gli immigrati e emozioni provate nei loro confronti potrebbe dipendere dalla quantità di contatto che si ha con gli immigrati.</a:t>
            </a:r>
          </a:p>
          <a:p>
            <a:pPr algn="just"/>
            <a:endParaRPr lang="it-IT" dirty="0"/>
          </a:p>
          <a:p>
            <a:pPr algn="just"/>
            <a:r>
              <a:rPr lang="it-IT" b="1" dirty="0"/>
              <a:t>La direzionalità</a:t>
            </a:r>
            <a:r>
              <a:rPr lang="it-IT" dirty="0"/>
              <a:t>. Questo problema riguarda il fatto che stabilire l’esistenza di una relazione tra due variabili non dice nulla riguardo quale delle due variabili causi </a:t>
            </a:r>
            <a:r>
              <a:rPr lang="it-IT" dirty="0" smtClean="0"/>
              <a:t>l’altra. </a:t>
            </a:r>
            <a:r>
              <a:rPr lang="it-IT" b="1" dirty="0" smtClean="0"/>
              <a:t>Ad </a:t>
            </a:r>
            <a:r>
              <a:rPr lang="it-IT" b="1" dirty="0"/>
              <a:t>esempio</a:t>
            </a:r>
            <a:r>
              <a:rPr lang="it-IT" dirty="0"/>
              <a:t>, se si trova che gli studenti migliori provengono dai licei, non è possibile stabilire se sono i licei a dare la formazione migliore o se sono gli studenti più intelligenti a scegliere i licei.</a:t>
            </a:r>
          </a:p>
          <a:p>
            <a:endParaRPr lang="it-IT" dirty="0"/>
          </a:p>
        </p:txBody>
      </p:sp>
    </p:spTree>
    <p:extLst>
      <p:ext uri="{BB962C8B-B14F-4D97-AF65-F5344CB8AC3E}">
        <p14:creationId xmlns:p14="http://schemas.microsoft.com/office/powerpoint/2010/main" val="85559187"/>
      </p:ext>
    </p:extLst>
  </p:cSld>
  <p:clrMapOvr>
    <a:masterClrMapping/>
  </p:clrMapOvr>
</p:sld>
</file>

<file path=ppt/slides/slide3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922867" y="0"/>
            <a:ext cx="10515600" cy="1325563"/>
          </a:xfrm>
        </p:spPr>
        <p:txBody>
          <a:bodyPr/>
          <a:lstStyle/>
          <a:p>
            <a:pPr algn="ctr"/>
            <a:r>
              <a:rPr lang="it-IT" dirty="0" smtClean="0"/>
              <a:t>Osservazione naturalistica</a:t>
            </a:r>
            <a:endParaRPr lang="it-IT" dirty="0"/>
          </a:p>
        </p:txBody>
      </p:sp>
      <p:sp>
        <p:nvSpPr>
          <p:cNvPr id="3" name="Segnaposto contenuto 2"/>
          <p:cNvSpPr>
            <a:spLocks noGrp="1"/>
          </p:cNvSpPr>
          <p:nvPr>
            <p:ph idx="1"/>
          </p:nvPr>
        </p:nvSpPr>
        <p:spPr>
          <a:xfrm>
            <a:off x="601133" y="1325563"/>
            <a:ext cx="11159067" cy="5190067"/>
          </a:xfrm>
        </p:spPr>
        <p:txBody>
          <a:bodyPr>
            <a:normAutofit lnSpcReduction="10000"/>
          </a:bodyPr>
          <a:lstStyle/>
          <a:p>
            <a:pPr algn="just"/>
            <a:r>
              <a:rPr lang="it-IT" dirty="0"/>
              <a:t>L’osservazione naturalistica, o etologica, rientra nel campo dell’osservazione diretta del comportamento che è sempre stata una delle principali tecniche utilizzate dalla </a:t>
            </a:r>
            <a:r>
              <a:rPr lang="it-IT" dirty="0" smtClean="0"/>
              <a:t>psicologia. L’osservazione </a:t>
            </a:r>
            <a:r>
              <a:rPr lang="it-IT" dirty="0"/>
              <a:t>è una tecnica di rilevazione del comportamento umano che consiste nel “guardare” cosa succede ad un determinato soggetto, in una determinata situazione. </a:t>
            </a:r>
          </a:p>
          <a:p>
            <a:pPr algn="just"/>
            <a:r>
              <a:rPr lang="it-IT" dirty="0" smtClean="0"/>
              <a:t>Nell’osservazione </a:t>
            </a:r>
            <a:r>
              <a:rPr lang="it-IT" dirty="0"/>
              <a:t>naturalistica, il ricercatore raccoglie dati sul comportamento dei soggetti senza interferire con il loro comportamento. </a:t>
            </a:r>
            <a:r>
              <a:rPr lang="it-IT" dirty="0" smtClean="0"/>
              <a:t>Tale </a:t>
            </a:r>
            <a:r>
              <a:rPr lang="it-IT" dirty="0"/>
              <a:t>tecnica è quella che rispetta maggiormente il naturale fluire del comportamento ed è, quindi, consigliabile quando si desidera raccogliere descrizioni delle sequenze comportamentali. </a:t>
            </a:r>
            <a:endParaRPr lang="it-IT" dirty="0" smtClean="0"/>
          </a:p>
          <a:p>
            <a:pPr algn="just"/>
            <a:r>
              <a:rPr lang="it-IT" b="1" u="sng" dirty="0" smtClean="0"/>
              <a:t>Non </a:t>
            </a:r>
            <a:r>
              <a:rPr lang="it-IT" b="1" u="sng" dirty="0"/>
              <a:t>intrusività</a:t>
            </a:r>
            <a:r>
              <a:rPr lang="it-IT" dirty="0"/>
              <a:t>. Questo comporta che l’osservatore non manipoli le variabili che interessano e che rimanga in disparte</a:t>
            </a:r>
          </a:p>
          <a:p>
            <a:endParaRPr lang="it-IT" dirty="0"/>
          </a:p>
        </p:txBody>
      </p:sp>
    </p:spTree>
    <p:extLst>
      <p:ext uri="{BB962C8B-B14F-4D97-AF65-F5344CB8AC3E}">
        <p14:creationId xmlns:p14="http://schemas.microsoft.com/office/powerpoint/2010/main" val="327980829"/>
      </p:ext>
    </p:extLst>
  </p:cSld>
  <p:clrMapOvr>
    <a:masterClrMapping/>
  </p:clrMapOvr>
</p:sld>
</file>

<file path=ppt/slides/slide3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753533" y="0"/>
            <a:ext cx="10515600" cy="1325563"/>
          </a:xfrm>
        </p:spPr>
        <p:txBody>
          <a:bodyPr/>
          <a:lstStyle/>
          <a:p>
            <a:pPr algn="ctr"/>
            <a:r>
              <a:rPr lang="it-IT" dirty="0" smtClean="0"/>
              <a:t>Inchiesta </a:t>
            </a:r>
            <a:endParaRPr lang="it-IT" dirty="0"/>
          </a:p>
        </p:txBody>
      </p:sp>
      <p:sp>
        <p:nvSpPr>
          <p:cNvPr id="3" name="Segnaposto contenuto 2"/>
          <p:cNvSpPr>
            <a:spLocks noGrp="1"/>
          </p:cNvSpPr>
          <p:nvPr>
            <p:ph idx="1"/>
          </p:nvPr>
        </p:nvSpPr>
        <p:spPr>
          <a:xfrm>
            <a:off x="753533" y="1227667"/>
            <a:ext cx="10600267" cy="5186363"/>
          </a:xfrm>
        </p:spPr>
        <p:txBody>
          <a:bodyPr/>
          <a:lstStyle/>
          <a:p>
            <a:pPr algn="just"/>
            <a:r>
              <a:rPr lang="it-IT" dirty="0"/>
              <a:t>L’inchiesta consiste nel porre un certo numero di domande ad un campione rappresentativo della popolazione.</a:t>
            </a:r>
          </a:p>
          <a:p>
            <a:pPr algn="just"/>
            <a:endParaRPr lang="it-IT" dirty="0"/>
          </a:p>
          <a:p>
            <a:pPr algn="just"/>
            <a:r>
              <a:rPr lang="it-IT" dirty="0"/>
              <a:t>L’inchiesta può essere condotta in vario modo, ad esempio, mediante questionario postale, tramite intervista, per telefono.</a:t>
            </a:r>
          </a:p>
          <a:p>
            <a:pPr algn="just"/>
            <a:endParaRPr lang="it-IT" dirty="0"/>
          </a:p>
          <a:p>
            <a:pPr algn="just"/>
            <a:r>
              <a:rPr lang="it-IT" dirty="0"/>
              <a:t>In questo tipo di studi, le risposte alla maggior parte delle domande sono </a:t>
            </a:r>
            <a:r>
              <a:rPr lang="it-IT" dirty="0" err="1" smtClean="0"/>
              <a:t>pre</a:t>
            </a:r>
            <a:r>
              <a:rPr lang="it-IT" dirty="0" smtClean="0"/>
              <a:t>-codificate</a:t>
            </a:r>
            <a:r>
              <a:rPr lang="it-IT" dirty="0"/>
              <a:t>, i soggetti, cioè, devono scegliere tra le alternative di risposta proposte.</a:t>
            </a:r>
          </a:p>
          <a:p>
            <a:endParaRPr lang="it-IT" dirty="0"/>
          </a:p>
        </p:txBody>
      </p:sp>
    </p:spTree>
    <p:extLst>
      <p:ext uri="{BB962C8B-B14F-4D97-AF65-F5344CB8AC3E}">
        <p14:creationId xmlns:p14="http://schemas.microsoft.com/office/powerpoint/2010/main" val="968772280"/>
      </p:ext>
    </p:extLst>
  </p:cSld>
  <p:clrMapOvr>
    <a:masterClrMapping/>
  </p:clrMapOvr>
</p:sld>
</file>

<file path=ppt/slides/slide3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414866" y="415925"/>
            <a:ext cx="10515600" cy="1325563"/>
          </a:xfrm>
        </p:spPr>
        <p:txBody>
          <a:bodyPr>
            <a:normAutofit fontScale="90000"/>
          </a:bodyPr>
          <a:lstStyle/>
          <a:p>
            <a:pPr algn="ctr"/>
            <a:r>
              <a:rPr lang="it-IT" dirty="0"/>
              <a:t>Caratteristiche dell’inchiesta</a:t>
            </a:r>
            <a:br>
              <a:rPr lang="it-IT" dirty="0"/>
            </a:br>
            <a:endParaRPr lang="it-IT" dirty="0"/>
          </a:p>
        </p:txBody>
      </p:sp>
      <p:sp>
        <p:nvSpPr>
          <p:cNvPr id="3" name="Segnaposto contenuto 2"/>
          <p:cNvSpPr>
            <a:spLocks noGrp="1"/>
          </p:cNvSpPr>
          <p:nvPr>
            <p:ph idx="1"/>
          </p:nvPr>
        </p:nvSpPr>
        <p:spPr>
          <a:xfrm>
            <a:off x="635000" y="1320800"/>
            <a:ext cx="10718800" cy="5025496"/>
          </a:xfrm>
        </p:spPr>
        <p:txBody>
          <a:bodyPr/>
          <a:lstStyle/>
          <a:p>
            <a:endParaRPr lang="it-IT" dirty="0"/>
          </a:p>
          <a:p>
            <a:pPr algn="just"/>
            <a:r>
              <a:rPr lang="it-IT" dirty="0"/>
              <a:t>La realizzazione nello stesso momento, la raccolta dei dati, cioè, avviene nel più breve tempo possibile.</a:t>
            </a:r>
          </a:p>
          <a:p>
            <a:pPr algn="just"/>
            <a:endParaRPr lang="it-IT" dirty="0"/>
          </a:p>
          <a:p>
            <a:pPr algn="just"/>
            <a:r>
              <a:rPr lang="it-IT" dirty="0"/>
              <a:t>L’utilizzazione di un insieme ordinato di domande.</a:t>
            </a:r>
          </a:p>
          <a:p>
            <a:pPr algn="just"/>
            <a:endParaRPr lang="it-IT" dirty="0"/>
          </a:p>
          <a:p>
            <a:pPr algn="just"/>
            <a:r>
              <a:rPr lang="it-IT" dirty="0"/>
              <a:t>La possibilità di avere una classificazione precisa delle risposte, che consente confronti quantitativi. </a:t>
            </a:r>
          </a:p>
          <a:p>
            <a:endParaRPr lang="it-IT" dirty="0"/>
          </a:p>
        </p:txBody>
      </p:sp>
    </p:spTree>
    <p:extLst>
      <p:ext uri="{BB962C8B-B14F-4D97-AF65-F5344CB8AC3E}">
        <p14:creationId xmlns:p14="http://schemas.microsoft.com/office/powerpoint/2010/main" val="2913223810"/>
      </p:ext>
    </p:extLst>
  </p:cSld>
  <p:clrMapOvr>
    <a:masterClrMapping/>
  </p:clrMapOvr>
</p:sld>
</file>

<file path=ppt/slides/slide3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0"/>
            <a:ext cx="10515600" cy="1325563"/>
          </a:xfrm>
        </p:spPr>
        <p:txBody>
          <a:bodyPr/>
          <a:lstStyle/>
          <a:p>
            <a:pPr algn="ctr"/>
            <a:r>
              <a:rPr lang="it-IT" dirty="0" smtClean="0"/>
              <a:t>Studio casi singoli</a:t>
            </a:r>
            <a:endParaRPr lang="it-IT" dirty="0"/>
          </a:p>
        </p:txBody>
      </p:sp>
      <p:sp>
        <p:nvSpPr>
          <p:cNvPr id="3" name="Segnaposto contenuto 2"/>
          <p:cNvSpPr>
            <a:spLocks noGrp="1"/>
          </p:cNvSpPr>
          <p:nvPr>
            <p:ph idx="1"/>
          </p:nvPr>
        </p:nvSpPr>
        <p:spPr>
          <a:xfrm>
            <a:off x="558799" y="1325563"/>
            <a:ext cx="10701867" cy="5211763"/>
          </a:xfrm>
        </p:spPr>
        <p:txBody>
          <a:bodyPr>
            <a:normAutofit fontScale="92500" lnSpcReduction="20000"/>
          </a:bodyPr>
          <a:lstStyle/>
          <a:p>
            <a:pPr algn="just"/>
            <a:r>
              <a:rPr lang="it-IT" dirty="0"/>
              <a:t>Lo studio dei casi singoli consiste nell’analizzare in maniera intensiva il comportamento, o parte di esso, di una persona. Non va confuso con gli esperimenti sui casi singoli. </a:t>
            </a:r>
          </a:p>
          <a:p>
            <a:pPr algn="just"/>
            <a:endParaRPr lang="it-IT" dirty="0"/>
          </a:p>
          <a:p>
            <a:pPr algn="just"/>
            <a:r>
              <a:rPr lang="it-IT" dirty="0"/>
              <a:t>I dati, di solito, vengono raccolti tramite colloqui, in cui il ricercatore registra le osservazioni mentre il soggetto manifesta i propri comportamenti e sentimenti.</a:t>
            </a:r>
          </a:p>
          <a:p>
            <a:pPr algn="just"/>
            <a:endParaRPr lang="it-IT" dirty="0"/>
          </a:p>
          <a:p>
            <a:pPr algn="just"/>
            <a:r>
              <a:rPr lang="it-IT" dirty="0"/>
              <a:t>Una volta completata la raccolta dei dati, il ricercatore deve costruire una struttura per organizzarli.</a:t>
            </a:r>
          </a:p>
          <a:p>
            <a:pPr algn="just"/>
            <a:endParaRPr lang="it-IT" dirty="0"/>
          </a:p>
          <a:p>
            <a:pPr algn="just"/>
            <a:r>
              <a:rPr lang="it-IT" dirty="0"/>
              <a:t>In questo tipo di studi, il comportamento da osservare, la codifica e la successiva analisi dei dati dipendono dalla teoria di riferimento del ricercatore.</a:t>
            </a:r>
          </a:p>
        </p:txBody>
      </p:sp>
    </p:spTree>
    <p:extLst>
      <p:ext uri="{BB962C8B-B14F-4D97-AF65-F5344CB8AC3E}">
        <p14:creationId xmlns:p14="http://schemas.microsoft.com/office/powerpoint/2010/main" val="4261629800"/>
      </p:ext>
    </p:extLst>
  </p:cSld>
  <p:clrMapOvr>
    <a:masterClrMapping/>
  </p:clrMapOvr>
</p:sld>
</file>

<file path=ppt/slides/slide3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905933" y="60325"/>
            <a:ext cx="10515600" cy="1325563"/>
          </a:xfrm>
        </p:spPr>
        <p:txBody>
          <a:bodyPr/>
          <a:lstStyle/>
          <a:p>
            <a:pPr algn="ctr"/>
            <a:r>
              <a:rPr lang="it-IT" dirty="0" err="1" smtClean="0"/>
              <a:t>Validita’</a:t>
            </a:r>
            <a:r>
              <a:rPr lang="it-IT" dirty="0" smtClean="0"/>
              <a:t> della ricerca</a:t>
            </a:r>
            <a:endParaRPr lang="it-IT" dirty="0"/>
          </a:p>
        </p:txBody>
      </p:sp>
      <p:sp>
        <p:nvSpPr>
          <p:cNvPr id="3" name="Segnaposto contenuto 2"/>
          <p:cNvSpPr>
            <a:spLocks noGrp="1"/>
          </p:cNvSpPr>
          <p:nvPr>
            <p:ph idx="1"/>
          </p:nvPr>
        </p:nvSpPr>
        <p:spPr>
          <a:xfrm>
            <a:off x="414867" y="1385888"/>
            <a:ext cx="11150600" cy="5152496"/>
          </a:xfrm>
        </p:spPr>
        <p:txBody>
          <a:bodyPr/>
          <a:lstStyle/>
          <a:p>
            <a:r>
              <a:rPr lang="it-IT" dirty="0"/>
              <a:t>La validità si riferisce alla solidità e all’attendibilità di un’indagine, indica, cioè, la corrispondenza tra mondo reale e conclusioni cui arriva la ricerca</a:t>
            </a:r>
            <a:r>
              <a:rPr lang="it-IT" dirty="0" smtClean="0"/>
              <a:t>.</a:t>
            </a:r>
          </a:p>
          <a:p>
            <a:endParaRPr lang="it-IT" dirty="0" smtClean="0"/>
          </a:p>
          <a:p>
            <a:pPr marL="0" indent="0">
              <a:buNone/>
            </a:pPr>
            <a:r>
              <a:rPr lang="it-IT" dirty="0"/>
              <a:t> Esistono cinque tipi di validità.</a:t>
            </a:r>
          </a:p>
          <a:p>
            <a:r>
              <a:rPr lang="it-IT" dirty="0"/>
              <a:t>Validità interna</a:t>
            </a:r>
          </a:p>
          <a:p>
            <a:r>
              <a:rPr lang="it-IT" dirty="0"/>
              <a:t>Validità esterna</a:t>
            </a:r>
          </a:p>
          <a:p>
            <a:r>
              <a:rPr lang="it-IT" dirty="0"/>
              <a:t>Validità di costrutto</a:t>
            </a:r>
          </a:p>
          <a:p>
            <a:r>
              <a:rPr lang="it-IT" dirty="0"/>
              <a:t>Validità statistica</a:t>
            </a:r>
          </a:p>
          <a:p>
            <a:r>
              <a:rPr lang="it-IT" dirty="0"/>
              <a:t>Validità ecologica</a:t>
            </a:r>
          </a:p>
          <a:p>
            <a:endParaRPr lang="it-IT" dirty="0"/>
          </a:p>
          <a:p>
            <a:endParaRPr lang="it-IT" dirty="0"/>
          </a:p>
        </p:txBody>
      </p:sp>
    </p:spTree>
    <p:extLst>
      <p:ext uri="{BB962C8B-B14F-4D97-AF65-F5344CB8AC3E}">
        <p14:creationId xmlns:p14="http://schemas.microsoft.com/office/powerpoint/2010/main" val="3968140093"/>
      </p:ext>
    </p:extLst>
  </p:cSld>
  <p:clrMapOvr>
    <a:masterClrMapping/>
  </p:clrMapOvr>
</p:sld>
</file>

<file path=ppt/slides/slide3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0"/>
            <a:ext cx="10515600" cy="1325563"/>
          </a:xfrm>
        </p:spPr>
        <p:txBody>
          <a:bodyPr/>
          <a:lstStyle/>
          <a:p>
            <a:pPr algn="ctr"/>
            <a:r>
              <a:rPr lang="it-IT" dirty="0" smtClean="0"/>
              <a:t>Validità Interna</a:t>
            </a:r>
            <a:endParaRPr lang="it-IT" dirty="0"/>
          </a:p>
        </p:txBody>
      </p:sp>
      <p:sp>
        <p:nvSpPr>
          <p:cNvPr id="3" name="Segnaposto contenuto 2"/>
          <p:cNvSpPr>
            <a:spLocks noGrp="1"/>
          </p:cNvSpPr>
          <p:nvPr>
            <p:ph idx="1"/>
          </p:nvPr>
        </p:nvSpPr>
        <p:spPr>
          <a:xfrm>
            <a:off x="482600" y="1210733"/>
            <a:ext cx="10718800" cy="5118630"/>
          </a:xfrm>
        </p:spPr>
        <p:txBody>
          <a:bodyPr>
            <a:normAutofit fontScale="92500" lnSpcReduction="10000"/>
          </a:bodyPr>
          <a:lstStyle/>
          <a:p>
            <a:r>
              <a:rPr lang="it-IT" dirty="0"/>
              <a:t>La validità interna si riferisce alla relazione tra la variabile indipendente e quella dipendente. </a:t>
            </a:r>
          </a:p>
          <a:p>
            <a:r>
              <a:rPr lang="it-IT" dirty="0"/>
              <a:t>Vi è validità interna quando la relazione tra questa due variabili è di tipo causale, cioè quando si può provare che le modifiche apportate alla variabile indipendente (VI) causino quelle rilevate nella variabile dipendente (VD).</a:t>
            </a:r>
          </a:p>
          <a:p>
            <a:endParaRPr lang="it-IT" dirty="0"/>
          </a:p>
          <a:p>
            <a:r>
              <a:rPr lang="it-IT" dirty="0"/>
              <a:t>La relazione per essere causale deve avere due requisiti:</a:t>
            </a:r>
          </a:p>
          <a:p>
            <a:r>
              <a:rPr lang="it-IT" dirty="0"/>
              <a:t>La direzione della relazione, viene dedotta dalla sequenza temporale tra VI e VD, se la manipolazione di VI precede i cambiamenti di VD, allora si può dire che VI determina VD.</a:t>
            </a:r>
          </a:p>
          <a:p>
            <a:r>
              <a:rPr lang="it-IT" dirty="0"/>
              <a:t>L’esclusione di fattori di confusione si riferisce al controllo delle variabili che possono influenzare la relazione. Bisogna, quindi, eliminare tutte le minacce dalla validità interna.</a:t>
            </a:r>
          </a:p>
          <a:p>
            <a:endParaRPr lang="it-IT" dirty="0"/>
          </a:p>
        </p:txBody>
      </p:sp>
    </p:spTree>
    <p:extLst>
      <p:ext uri="{BB962C8B-B14F-4D97-AF65-F5344CB8AC3E}">
        <p14:creationId xmlns:p14="http://schemas.microsoft.com/office/powerpoint/2010/main" val="4122787785"/>
      </p:ext>
    </p:extLst>
  </p:cSld>
  <p:clrMapOvr>
    <a:masterClrMapping/>
  </p:clrMapOvr>
</p:sld>
</file>

<file path=ppt/slides/slide3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440267" y="457200"/>
            <a:ext cx="11480800" cy="6036733"/>
          </a:xfrm>
        </p:spPr>
        <p:txBody>
          <a:bodyPr>
            <a:normAutofit lnSpcReduction="10000"/>
          </a:bodyPr>
          <a:lstStyle/>
          <a:p>
            <a:r>
              <a:rPr lang="it-IT" b="1" u="sng" dirty="0"/>
              <a:t>La validità esterna </a:t>
            </a:r>
            <a:r>
              <a:rPr lang="it-IT" dirty="0"/>
              <a:t>riguarda l’applicabilità dei risultati a soggetti, situazione, tempi e luoghi diversi da quelli della ricerca, ovvero, si riferisce alla possibilità di generalizzare i risultati</a:t>
            </a:r>
            <a:r>
              <a:rPr lang="it-IT" dirty="0" smtClean="0"/>
              <a:t>.</a:t>
            </a:r>
          </a:p>
          <a:p>
            <a:endParaRPr lang="it-IT" dirty="0" smtClean="0"/>
          </a:p>
          <a:p>
            <a:r>
              <a:rPr lang="it-IT" b="1" u="sng" dirty="0" smtClean="0"/>
              <a:t>La validità di costrutto</a:t>
            </a:r>
            <a:r>
              <a:rPr lang="it-IT" dirty="0" smtClean="0"/>
              <a:t>. Si riferisce alla corrispondenza tra il piano di ricerca e la teoria di riferimento.</a:t>
            </a:r>
          </a:p>
          <a:p>
            <a:endParaRPr lang="it-IT" dirty="0" smtClean="0"/>
          </a:p>
          <a:p>
            <a:r>
              <a:rPr lang="it-IT" b="1" u="sng" dirty="0" smtClean="0"/>
              <a:t>La </a:t>
            </a:r>
            <a:r>
              <a:rPr lang="it-IT" b="1" u="sng" dirty="0"/>
              <a:t>validità di popolazione</a:t>
            </a:r>
            <a:r>
              <a:rPr lang="it-IT" dirty="0"/>
              <a:t>. Si riferisce alla capacità di generalizzare i dati del campione alla popolazione, ovvero all’universo di persone su cui si focalizza lo studio. </a:t>
            </a:r>
            <a:r>
              <a:rPr lang="it-IT" dirty="0" smtClean="0"/>
              <a:t>Per </a:t>
            </a:r>
            <a:r>
              <a:rPr lang="it-IT" dirty="0"/>
              <a:t>ottenere la validità di popolazione è fondamentale la selezione dei soggetti (campionamento casuale) e l’ampiezza del campione (più grande è il campione maggiore è la sua rappresentatività). </a:t>
            </a:r>
            <a:endParaRPr lang="it-IT" dirty="0" smtClean="0"/>
          </a:p>
          <a:p>
            <a:endParaRPr lang="it-IT" dirty="0"/>
          </a:p>
          <a:p>
            <a:r>
              <a:rPr lang="it-IT" b="1" u="sng" dirty="0" smtClean="0"/>
              <a:t>La </a:t>
            </a:r>
            <a:r>
              <a:rPr lang="it-IT" b="1" u="sng" dirty="0"/>
              <a:t>validità temporale. </a:t>
            </a:r>
            <a:r>
              <a:rPr lang="it-IT" dirty="0"/>
              <a:t>Si riferisce al fatto che i risultati di una ricerca debbano rimanere costanti nel tempo. </a:t>
            </a:r>
          </a:p>
          <a:p>
            <a:endParaRPr lang="it-IT" dirty="0"/>
          </a:p>
        </p:txBody>
      </p:sp>
    </p:spTree>
    <p:extLst>
      <p:ext uri="{BB962C8B-B14F-4D97-AF65-F5344CB8AC3E}">
        <p14:creationId xmlns:p14="http://schemas.microsoft.com/office/powerpoint/2010/main" val="4221016610"/>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139838"/>
            <a:ext cx="10515600" cy="1325563"/>
          </a:xfrm>
        </p:spPr>
        <p:txBody>
          <a:bodyPr/>
          <a:lstStyle/>
          <a:p>
            <a:pPr algn="ctr"/>
            <a:r>
              <a:rPr lang="it-IT" dirty="0" smtClean="0"/>
              <a:t>Dalla teoria al modello</a:t>
            </a:r>
            <a:endParaRPr lang="it-IT" dirty="0"/>
          </a:p>
        </p:txBody>
      </p:sp>
      <p:sp>
        <p:nvSpPr>
          <p:cNvPr id="3" name="Segnaposto contenuto 2"/>
          <p:cNvSpPr>
            <a:spLocks noGrp="1"/>
          </p:cNvSpPr>
          <p:nvPr>
            <p:ph idx="1"/>
          </p:nvPr>
        </p:nvSpPr>
        <p:spPr>
          <a:xfrm>
            <a:off x="583096" y="1690688"/>
            <a:ext cx="10770704" cy="4679467"/>
          </a:xfrm>
        </p:spPr>
        <p:txBody>
          <a:bodyPr>
            <a:normAutofit lnSpcReduction="10000"/>
          </a:bodyPr>
          <a:lstStyle/>
          <a:p>
            <a:pPr algn="just"/>
            <a:r>
              <a:rPr lang="it-IT" dirty="0" smtClean="0"/>
              <a:t>Il vantaggio di un modello è di essere preciso, e chiaro nelle sue implicazioni da verificare. Solo nella forma di un modello certi aspetti di una teoria possono essere adeguatamente testati.</a:t>
            </a:r>
          </a:p>
          <a:p>
            <a:pPr algn="just"/>
            <a:endParaRPr lang="it-IT" dirty="0"/>
          </a:p>
          <a:p>
            <a:pPr algn="just"/>
            <a:r>
              <a:rPr lang="it-IT" dirty="0"/>
              <a:t>Non è possibile dedurre ipotesi empiriche direttamente dalla teoria, </a:t>
            </a:r>
            <a:r>
              <a:rPr lang="it-IT" dirty="0" smtClean="0"/>
              <a:t>ecco perché </a:t>
            </a:r>
            <a:r>
              <a:rPr lang="it-IT" dirty="0"/>
              <a:t>è necessario avvalersi di un modello che specifichi le condizioni in cui le assunzioni della teoria funzionano</a:t>
            </a:r>
            <a:r>
              <a:rPr lang="it-IT" dirty="0" smtClean="0"/>
              <a:t>.</a:t>
            </a:r>
          </a:p>
          <a:p>
            <a:pPr algn="just"/>
            <a:endParaRPr lang="it-IT" dirty="0"/>
          </a:p>
          <a:p>
            <a:pPr algn="just"/>
            <a:r>
              <a:rPr lang="it-IT" dirty="0"/>
              <a:t>Non è possibile dedurre ipotesi empiriche direttamente dalla teoria, ma è necessario avvalersi di un modello che specifichi le condizioni in cui le assunzioni della teoria funzionano.</a:t>
            </a:r>
          </a:p>
          <a:p>
            <a:pPr algn="just"/>
            <a:endParaRPr lang="it-IT" dirty="0"/>
          </a:p>
          <a:p>
            <a:pPr algn="just"/>
            <a:endParaRPr lang="it-IT" dirty="0"/>
          </a:p>
        </p:txBody>
      </p:sp>
    </p:spTree>
    <p:extLst>
      <p:ext uri="{BB962C8B-B14F-4D97-AF65-F5344CB8AC3E}">
        <p14:creationId xmlns:p14="http://schemas.microsoft.com/office/powerpoint/2010/main" val="3624180175"/>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itolo 1"/>
          <p:cNvSpPr>
            <a:spLocks noGrp="1"/>
          </p:cNvSpPr>
          <p:nvPr>
            <p:ph type="title"/>
          </p:nvPr>
        </p:nvSpPr>
        <p:spPr>
          <a:xfrm>
            <a:off x="838200" y="0"/>
            <a:ext cx="10515600" cy="1049867"/>
          </a:xfrm>
        </p:spPr>
        <p:txBody>
          <a:bodyPr/>
          <a:lstStyle/>
          <a:p>
            <a:pPr algn="ctr"/>
            <a:r>
              <a:rPr lang="it-IT" dirty="0" smtClean="0"/>
              <a:t>Le variabili</a:t>
            </a:r>
            <a:endParaRPr lang="it-IT" dirty="0"/>
          </a:p>
        </p:txBody>
      </p:sp>
      <p:sp>
        <p:nvSpPr>
          <p:cNvPr id="3" name="Segnaposto contenuto 2"/>
          <p:cNvSpPr>
            <a:spLocks noGrp="1"/>
          </p:cNvSpPr>
          <p:nvPr>
            <p:ph idx="1"/>
          </p:nvPr>
        </p:nvSpPr>
        <p:spPr>
          <a:xfrm>
            <a:off x="651933" y="1184856"/>
            <a:ext cx="10701867" cy="5241344"/>
          </a:xfrm>
        </p:spPr>
        <p:txBody>
          <a:bodyPr>
            <a:normAutofit/>
          </a:bodyPr>
          <a:lstStyle/>
          <a:p>
            <a:pPr marL="0" indent="0" algn="just">
              <a:buNone/>
            </a:pPr>
            <a:r>
              <a:rPr lang="it-IT" dirty="0" smtClean="0"/>
              <a:t>Le condizioni della ricerca differiscono soprattutto nella possibilità che il ricercatore ha di manipolare o controllare le variabili in gioco.</a:t>
            </a:r>
          </a:p>
          <a:p>
            <a:pPr marL="0" indent="0" algn="just">
              <a:buNone/>
            </a:pPr>
            <a:r>
              <a:rPr lang="it-IT" dirty="0" smtClean="0"/>
              <a:t>Una </a:t>
            </a:r>
            <a:r>
              <a:rPr lang="it-IT" dirty="0"/>
              <a:t>variabile è qualsiasi caratteristica (fisica o psichica) che può assumere valori diversi in un dato intervallo. Una variabile, quindi, è qualsiasi caratteristica che, almeno teoricamente, può essere misurata. </a:t>
            </a:r>
          </a:p>
          <a:p>
            <a:endParaRPr lang="it-IT" dirty="0"/>
          </a:p>
          <a:p>
            <a:pPr marL="0" indent="0">
              <a:buNone/>
            </a:pPr>
            <a:r>
              <a:rPr lang="it-IT" dirty="0"/>
              <a:t>Le variabili possono essere distinte in base a</a:t>
            </a:r>
            <a:r>
              <a:rPr lang="it-IT" dirty="0" smtClean="0"/>
              <a:t>:</a:t>
            </a:r>
          </a:p>
          <a:p>
            <a:r>
              <a:rPr lang="it-IT" dirty="0" smtClean="0"/>
              <a:t>Il livello </a:t>
            </a:r>
            <a:r>
              <a:rPr lang="it-IT" dirty="0"/>
              <a:t>di misurabilità;</a:t>
            </a:r>
          </a:p>
          <a:p>
            <a:r>
              <a:rPr lang="it-IT" dirty="0" smtClean="0"/>
              <a:t>L'oggetto </a:t>
            </a:r>
            <a:r>
              <a:rPr lang="it-IT" dirty="0"/>
              <a:t>a cui sono associate;</a:t>
            </a:r>
          </a:p>
          <a:p>
            <a:r>
              <a:rPr lang="it-IT" dirty="0" smtClean="0"/>
              <a:t>Il ruolo </a:t>
            </a:r>
            <a:r>
              <a:rPr lang="it-IT" dirty="0"/>
              <a:t>che assumono nella ricerca.</a:t>
            </a:r>
          </a:p>
          <a:p>
            <a:endParaRPr lang="it-IT" dirty="0"/>
          </a:p>
        </p:txBody>
      </p:sp>
    </p:spTree>
    <p:extLst>
      <p:ext uri="{BB962C8B-B14F-4D97-AF65-F5344CB8AC3E}">
        <p14:creationId xmlns:p14="http://schemas.microsoft.com/office/powerpoint/2010/main" val="300234940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978332" y="1374865"/>
            <a:ext cx="10233800" cy="4351338"/>
          </a:xfrm>
        </p:spPr>
        <p:txBody>
          <a:bodyPr/>
          <a:lstStyle/>
          <a:p>
            <a:pPr marL="0" indent="0" algn="just">
              <a:buNone/>
            </a:pPr>
            <a:r>
              <a:rPr lang="it-IT" dirty="0"/>
              <a:t>Per quanto riguarda il </a:t>
            </a:r>
            <a:r>
              <a:rPr lang="it-IT" b="1" dirty="0" smtClean="0"/>
              <a:t>LIVELLO DI MISURABILITA', </a:t>
            </a:r>
            <a:r>
              <a:rPr lang="it-IT" dirty="0"/>
              <a:t>le variabili si distinguono in continue e discrete</a:t>
            </a:r>
            <a:r>
              <a:rPr lang="it-IT" dirty="0" smtClean="0"/>
              <a:t>.</a:t>
            </a:r>
          </a:p>
          <a:p>
            <a:pPr marL="0" indent="0" algn="just">
              <a:buNone/>
            </a:pPr>
            <a:r>
              <a:rPr lang="it-IT" dirty="0"/>
              <a:t>Si dice </a:t>
            </a:r>
            <a:r>
              <a:rPr lang="it-IT" b="1" u="sng" dirty="0" smtClean="0"/>
              <a:t>CONTINUA</a:t>
            </a:r>
            <a:r>
              <a:rPr lang="it-IT" dirty="0" smtClean="0"/>
              <a:t> </a:t>
            </a:r>
            <a:r>
              <a:rPr lang="it-IT" dirty="0"/>
              <a:t>una variabile che, in teoria, può assumere qualsiasi valore della serie numerica compresa tra due punteggi. </a:t>
            </a:r>
            <a:r>
              <a:rPr lang="it-IT" dirty="0" smtClean="0"/>
              <a:t>L’altezza </a:t>
            </a:r>
            <a:r>
              <a:rPr lang="it-IT" dirty="0"/>
              <a:t>di una persona, ad esempio, può essere di 160 cm, 161 cm, ma anche di 161,23 cm. </a:t>
            </a:r>
          </a:p>
          <a:p>
            <a:pPr marL="0" indent="0" algn="just">
              <a:buNone/>
            </a:pPr>
            <a:r>
              <a:rPr lang="it-IT" dirty="0"/>
              <a:t>Una variabile è </a:t>
            </a:r>
            <a:r>
              <a:rPr lang="it-IT" b="1" u="sng" dirty="0" smtClean="0"/>
              <a:t>DISCRETA</a:t>
            </a:r>
            <a:r>
              <a:rPr lang="it-IT" dirty="0" smtClean="0"/>
              <a:t>, </a:t>
            </a:r>
            <a:r>
              <a:rPr lang="it-IT" dirty="0"/>
              <a:t>invece, quando non può assumere qualunque valore tra due punteggi. Ad esempio, il numero di figli di una famiglia può essere 3 o 4, ma non 3,25.</a:t>
            </a:r>
          </a:p>
          <a:p>
            <a:pPr marL="0" indent="0" algn="just">
              <a:buNone/>
            </a:pPr>
            <a:endParaRPr lang="it-IT" dirty="0" smtClean="0"/>
          </a:p>
          <a:p>
            <a:pPr marL="0" indent="0" algn="just">
              <a:buNone/>
            </a:pPr>
            <a:endParaRPr lang="it-IT" dirty="0"/>
          </a:p>
          <a:p>
            <a:endParaRPr lang="it-IT" dirty="0"/>
          </a:p>
        </p:txBody>
      </p:sp>
    </p:spTree>
    <p:extLst>
      <p:ext uri="{BB962C8B-B14F-4D97-AF65-F5344CB8AC3E}">
        <p14:creationId xmlns:p14="http://schemas.microsoft.com/office/powerpoint/2010/main" val="3396603315"/>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206062" y="218941"/>
            <a:ext cx="11706896" cy="6536028"/>
          </a:xfrm>
        </p:spPr>
        <p:txBody>
          <a:bodyPr>
            <a:normAutofit/>
          </a:bodyPr>
          <a:lstStyle/>
          <a:p>
            <a:pPr marL="0" indent="0" algn="just">
              <a:buNone/>
            </a:pPr>
            <a:r>
              <a:rPr lang="it-IT" dirty="0"/>
              <a:t>In base </a:t>
            </a:r>
            <a:r>
              <a:rPr lang="it-IT" dirty="0" smtClean="0"/>
              <a:t>all’</a:t>
            </a:r>
            <a:r>
              <a:rPr lang="it-IT" b="1" dirty="0" smtClean="0"/>
              <a:t>oggetto</a:t>
            </a:r>
            <a:r>
              <a:rPr lang="it-IT" dirty="0" smtClean="0"/>
              <a:t> </a:t>
            </a:r>
            <a:r>
              <a:rPr lang="it-IT" dirty="0"/>
              <a:t>a cui sono associate, le variabili possono essere </a:t>
            </a:r>
            <a:r>
              <a:rPr lang="it-IT" dirty="0" smtClean="0"/>
              <a:t>comportamentali o soggettive.</a:t>
            </a:r>
          </a:p>
          <a:p>
            <a:pPr marL="0" indent="0" algn="just">
              <a:buNone/>
            </a:pPr>
            <a:endParaRPr lang="it-IT" dirty="0" smtClean="0"/>
          </a:p>
          <a:p>
            <a:pPr marL="0" indent="0" algn="just">
              <a:buNone/>
            </a:pPr>
            <a:r>
              <a:rPr lang="it-IT" dirty="0"/>
              <a:t>Per </a:t>
            </a:r>
            <a:r>
              <a:rPr lang="it-IT" b="1" dirty="0" smtClean="0"/>
              <a:t>VARIABILE COMPORTAMENTALE </a:t>
            </a:r>
            <a:r>
              <a:rPr lang="it-IT" dirty="0" smtClean="0"/>
              <a:t>si </a:t>
            </a:r>
            <a:r>
              <a:rPr lang="it-IT" dirty="0"/>
              <a:t>intende ogni risposta osservabile di un organismo. Esse riguardano comportamenti sia semplici sia complessi. Un esempio di variabile comportamentale può essere la pressione di un pulsante quando compare una luce</a:t>
            </a:r>
            <a:r>
              <a:rPr lang="it-IT" dirty="0" smtClean="0"/>
              <a:t>.</a:t>
            </a:r>
          </a:p>
          <a:p>
            <a:pPr marL="0" indent="0" algn="just">
              <a:buNone/>
            </a:pPr>
            <a:endParaRPr lang="it-IT" dirty="0"/>
          </a:p>
          <a:p>
            <a:pPr marL="0" indent="0" algn="just">
              <a:buNone/>
            </a:pPr>
            <a:r>
              <a:rPr lang="it-IT" dirty="0"/>
              <a:t>Le </a:t>
            </a:r>
            <a:r>
              <a:rPr lang="it-IT" b="1" dirty="0" smtClean="0"/>
              <a:t>VARIABILI SOGGETTIVE </a:t>
            </a:r>
            <a:r>
              <a:rPr lang="it-IT" dirty="0" smtClean="0"/>
              <a:t>riguardano </a:t>
            </a:r>
            <a:r>
              <a:rPr lang="it-IT" dirty="0"/>
              <a:t>le caratteristiche della persona. Ad esempio, </a:t>
            </a:r>
            <a:r>
              <a:rPr lang="it-IT" dirty="0" smtClean="0"/>
              <a:t>l’età</a:t>
            </a:r>
            <a:r>
              <a:rPr lang="it-IT" dirty="0"/>
              <a:t>, il genere, il </a:t>
            </a:r>
            <a:r>
              <a:rPr lang="it-IT" dirty="0" err="1"/>
              <a:t>nevroticismo</a:t>
            </a:r>
            <a:r>
              <a:rPr lang="it-IT" dirty="0"/>
              <a:t>, il razzismo. </a:t>
            </a:r>
          </a:p>
          <a:p>
            <a:pPr marL="0" indent="0" algn="just">
              <a:buNone/>
            </a:pPr>
            <a:r>
              <a:rPr lang="it-IT" dirty="0" smtClean="0"/>
              <a:t>Alcune </a:t>
            </a:r>
            <a:r>
              <a:rPr lang="it-IT" dirty="0"/>
              <a:t>sono direttamente osservabili (variabili organismiche osservabili), ad esempio, il peso o </a:t>
            </a:r>
            <a:r>
              <a:rPr lang="it-IT" dirty="0" smtClean="0"/>
              <a:t>l’altezza</a:t>
            </a:r>
            <a:r>
              <a:rPr lang="it-IT" dirty="0"/>
              <a:t>; altre, invece, non si possono osservare direttamente, ma vengono inferite dal comportamento dei soggetti (costrutti), ad esempio, </a:t>
            </a:r>
            <a:r>
              <a:rPr lang="it-IT" dirty="0" smtClean="0"/>
              <a:t>l’intelligenza </a:t>
            </a:r>
            <a:r>
              <a:rPr lang="it-IT" dirty="0"/>
              <a:t>o il razzismo.</a:t>
            </a:r>
          </a:p>
          <a:p>
            <a:pPr marL="0" indent="0">
              <a:buNone/>
            </a:pPr>
            <a:endParaRPr lang="it-IT" dirty="0"/>
          </a:p>
          <a:p>
            <a:endParaRPr lang="it-IT" dirty="0"/>
          </a:p>
        </p:txBody>
      </p:sp>
    </p:spTree>
    <p:extLst>
      <p:ext uri="{BB962C8B-B14F-4D97-AF65-F5344CB8AC3E}">
        <p14:creationId xmlns:p14="http://schemas.microsoft.com/office/powerpoint/2010/main" val="3711757139"/>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412124" y="528034"/>
            <a:ext cx="11243256" cy="5648929"/>
          </a:xfrm>
        </p:spPr>
        <p:txBody>
          <a:bodyPr/>
          <a:lstStyle/>
          <a:p>
            <a:pPr marL="0" indent="0" algn="just">
              <a:buNone/>
            </a:pPr>
            <a:r>
              <a:rPr lang="it-IT" dirty="0"/>
              <a:t>Per quanto riguarda il </a:t>
            </a:r>
            <a:r>
              <a:rPr lang="it-IT" b="1" u="sng" dirty="0" smtClean="0"/>
              <a:t>RUOLO</a:t>
            </a:r>
            <a:r>
              <a:rPr lang="it-IT" dirty="0" smtClean="0"/>
              <a:t> </a:t>
            </a:r>
            <a:r>
              <a:rPr lang="it-IT" dirty="0"/>
              <a:t>che assumono nella ricerca, le variabili si distinguono in variabili dipendenti, indipendenti e intervenienti (o di disturbo</a:t>
            </a:r>
            <a:r>
              <a:rPr lang="it-IT" dirty="0" smtClean="0"/>
              <a:t>).</a:t>
            </a:r>
          </a:p>
          <a:p>
            <a:pPr marL="0" indent="0" algn="just">
              <a:buNone/>
            </a:pPr>
            <a:endParaRPr lang="it-IT" dirty="0"/>
          </a:p>
          <a:p>
            <a:pPr algn="just"/>
            <a:r>
              <a:rPr lang="it-IT" dirty="0" smtClean="0"/>
              <a:t>Le </a:t>
            </a:r>
            <a:r>
              <a:rPr lang="it-IT" b="1" dirty="0"/>
              <a:t>variabili indipendenti </a:t>
            </a:r>
            <a:r>
              <a:rPr lang="it-IT" dirty="0"/>
              <a:t>sono gli stimoli (eventi) che si ipotizza causino dei cambiamenti su un  comportamento. </a:t>
            </a:r>
          </a:p>
          <a:p>
            <a:pPr algn="just"/>
            <a:r>
              <a:rPr lang="it-IT" dirty="0"/>
              <a:t>Le </a:t>
            </a:r>
            <a:r>
              <a:rPr lang="it-IT" b="1" dirty="0"/>
              <a:t>variabili dipendenti </a:t>
            </a:r>
            <a:r>
              <a:rPr lang="it-IT" dirty="0"/>
              <a:t>sono le variazioni del comportamento che si suppone dipendano dalle modifiche delle variabili indipendenti. </a:t>
            </a:r>
          </a:p>
          <a:p>
            <a:pPr algn="just"/>
            <a:r>
              <a:rPr lang="it-IT" dirty="0"/>
              <a:t>Le </a:t>
            </a:r>
            <a:r>
              <a:rPr lang="it-IT" b="1" dirty="0"/>
              <a:t>variabili intervenienti o di disturbo </a:t>
            </a:r>
            <a:r>
              <a:rPr lang="it-IT" dirty="0"/>
              <a:t>sono variabili che disturbano la relazione tra la variabile dipendente e quella indipendente.</a:t>
            </a:r>
          </a:p>
          <a:p>
            <a:pPr marL="0" indent="0" algn="just">
              <a:buNone/>
            </a:pPr>
            <a:endParaRPr lang="it-IT" dirty="0"/>
          </a:p>
        </p:txBody>
      </p:sp>
    </p:spTree>
    <p:extLst>
      <p:ext uri="{BB962C8B-B14F-4D97-AF65-F5344CB8AC3E}">
        <p14:creationId xmlns:p14="http://schemas.microsoft.com/office/powerpoint/2010/main" val="3419585377"/>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3" name="Segnaposto contenuto 2"/>
          <p:cNvSpPr>
            <a:spLocks noGrp="1"/>
          </p:cNvSpPr>
          <p:nvPr>
            <p:ph idx="1"/>
          </p:nvPr>
        </p:nvSpPr>
        <p:spPr>
          <a:xfrm>
            <a:off x="837127" y="782435"/>
            <a:ext cx="10915918" cy="5425181"/>
          </a:xfrm>
        </p:spPr>
        <p:txBody>
          <a:bodyPr/>
          <a:lstStyle/>
          <a:p>
            <a:pPr marL="0" indent="0" algn="just">
              <a:buNone/>
            </a:pPr>
            <a:r>
              <a:rPr lang="it-IT" dirty="0"/>
              <a:t>Le variabili indipendenti e dipendenti vengono anche definite </a:t>
            </a:r>
            <a:r>
              <a:rPr lang="it-IT" dirty="0" smtClean="0"/>
              <a:t>rispettivamente </a:t>
            </a:r>
            <a:r>
              <a:rPr lang="it-IT" b="1" dirty="0"/>
              <a:t>variabile stimolo </a:t>
            </a:r>
            <a:r>
              <a:rPr lang="it-IT" dirty="0"/>
              <a:t>e </a:t>
            </a:r>
            <a:r>
              <a:rPr lang="it-IT" b="1" dirty="0"/>
              <a:t>variabile risposta</a:t>
            </a:r>
            <a:r>
              <a:rPr lang="it-IT" dirty="0" smtClean="0"/>
              <a:t>.</a:t>
            </a:r>
          </a:p>
          <a:p>
            <a:pPr marL="0" indent="0" algn="just">
              <a:buNone/>
            </a:pPr>
            <a:endParaRPr lang="it-IT" dirty="0"/>
          </a:p>
          <a:p>
            <a:r>
              <a:rPr lang="it-IT" dirty="0"/>
              <a:t>Le </a:t>
            </a:r>
            <a:r>
              <a:rPr lang="it-IT" b="1" u="sng" dirty="0" smtClean="0"/>
              <a:t>VARIABILI STIMOLO </a:t>
            </a:r>
            <a:r>
              <a:rPr lang="it-IT" dirty="0" smtClean="0"/>
              <a:t>sono </a:t>
            </a:r>
            <a:r>
              <a:rPr lang="it-IT" dirty="0"/>
              <a:t>gli eventi che causano un effetto su un organismo (ad es., cibo</a:t>
            </a:r>
            <a:r>
              <a:rPr lang="it-IT" dirty="0" smtClean="0"/>
              <a:t>).</a:t>
            </a:r>
          </a:p>
          <a:p>
            <a:endParaRPr lang="it-IT" dirty="0"/>
          </a:p>
          <a:p>
            <a:r>
              <a:rPr lang="it-IT" dirty="0"/>
              <a:t>Le </a:t>
            </a:r>
            <a:r>
              <a:rPr lang="it-IT" b="1" u="sng" dirty="0" smtClean="0"/>
              <a:t>VARIABILI RISPOSTA </a:t>
            </a:r>
            <a:r>
              <a:rPr lang="it-IT" b="1" dirty="0" smtClean="0"/>
              <a:t> </a:t>
            </a:r>
            <a:r>
              <a:rPr lang="it-IT" dirty="0" smtClean="0"/>
              <a:t>sono </a:t>
            </a:r>
            <a:r>
              <a:rPr lang="it-IT" dirty="0"/>
              <a:t>le reazioni che un organismo ha in seguito alla stimolazione (ad es., salivazione).</a:t>
            </a:r>
          </a:p>
          <a:p>
            <a:endParaRPr lang="it-IT" dirty="0"/>
          </a:p>
        </p:txBody>
      </p:sp>
    </p:spTree>
    <p:extLst>
      <p:ext uri="{BB962C8B-B14F-4D97-AF65-F5344CB8AC3E}">
        <p14:creationId xmlns:p14="http://schemas.microsoft.com/office/powerpoint/2010/main" val="471096480"/>
      </p:ext>
    </p:extLst>
  </p:cSld>
  <p:clrMapOvr>
    <a:masterClrMapping/>
  </p:clrMapOvr>
</p:sld>
</file>

<file path=ppt/theme/theme1.xml><?xml version="1.0" encoding="utf-8"?>
<a:theme xmlns:a="http://schemas.openxmlformats.org/drawingml/2006/main" name="Profondità">
  <a:themeElements>
    <a:clrScheme name="Profondità">
      <a:dk1>
        <a:sysClr val="windowText" lastClr="000000"/>
      </a:dk1>
      <a:lt1>
        <a:sysClr val="window" lastClr="FFFFFF"/>
      </a:lt1>
      <a:dk2>
        <a:srgbClr val="454551"/>
      </a:dk2>
      <a:lt2>
        <a:srgbClr val="F2ACD2"/>
      </a:lt2>
      <a:accent1>
        <a:srgbClr val="E32D91"/>
      </a:accent1>
      <a:accent2>
        <a:srgbClr val="C830CC"/>
      </a:accent2>
      <a:accent3>
        <a:srgbClr val="4EA6DC"/>
      </a:accent3>
      <a:accent4>
        <a:srgbClr val="4775E7"/>
      </a:accent4>
      <a:accent5>
        <a:srgbClr val="8971E1"/>
      </a:accent5>
      <a:accent6>
        <a:srgbClr val="D54773"/>
      </a:accent6>
      <a:hlink>
        <a:srgbClr val="6B9F25"/>
      </a:hlink>
      <a:folHlink>
        <a:srgbClr val="8C8C8C"/>
      </a:folHlink>
    </a:clrScheme>
    <a:fontScheme name="Profondità">
      <a:maj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ajorFont>
      <a:minorFont>
        <a:latin typeface="Corbel" panose="020B0503020204020204"/>
        <a:ea typeface=""/>
        <a:cs typeface=""/>
        <a:font script="Jpan" typeface="HGｺﾞｼｯｸM"/>
        <a:font script="Hang" typeface="HY엽서L"/>
        <a:font script="Hans" typeface="华文楷体"/>
        <a:font script="Hant" typeface="新細明體"/>
        <a:font script="Arab" typeface="Tahoma"/>
        <a:font script="Hebr" typeface="Miriam"/>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minorFont>
    </a:fontScheme>
    <a:fmtScheme name="Profondità">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Depth" id="{7BEAFC2A-325C-49C4-AC08-2B765DA903F9}" vid="{3016C5A4-E631-4977-A608-ACFB47552625}"/>
    </a:ext>
  </a:extLst>
</a:theme>
</file>

<file path=docProps/app.xml><?xml version="1.0" encoding="utf-8"?>
<Properties xmlns="http://schemas.openxmlformats.org/officeDocument/2006/extended-properties" xmlns:vt="http://schemas.openxmlformats.org/officeDocument/2006/docPropsVTypes">
  <Template>TM04033923[[fn=Profondità]]</Template>
  <TotalTime>352</TotalTime>
  <Words>2933</Words>
  <Application>Microsoft Office PowerPoint</Application>
  <PresentationFormat>Widescreen</PresentationFormat>
  <Paragraphs>233</Paragraphs>
  <Slides>38</Slides>
  <Notes>0</Notes>
  <HiddenSlides>0</HiddenSlides>
  <MMClips>0</MMClips>
  <ScaleCrop>false</ScaleCrop>
  <HeadingPairs>
    <vt:vector size="6" baseType="variant">
      <vt:variant>
        <vt:lpstr>Caratteri utilizzati</vt:lpstr>
      </vt:variant>
      <vt:variant>
        <vt:i4>2</vt:i4>
      </vt:variant>
      <vt:variant>
        <vt:lpstr>Tema</vt:lpstr>
      </vt:variant>
      <vt:variant>
        <vt:i4>1</vt:i4>
      </vt:variant>
      <vt:variant>
        <vt:lpstr>Titoli diapositive</vt:lpstr>
      </vt:variant>
      <vt:variant>
        <vt:i4>38</vt:i4>
      </vt:variant>
    </vt:vector>
  </HeadingPairs>
  <TitlesOfParts>
    <vt:vector size="41" baseType="lpstr">
      <vt:lpstr>Arial</vt:lpstr>
      <vt:lpstr>Corbel</vt:lpstr>
      <vt:lpstr>Profondità</vt:lpstr>
      <vt:lpstr>Come nasce una ricerca.  Dalle teorie alle ipotesi</vt:lpstr>
      <vt:lpstr>La scelta dell'argomento e l'analisi della letteratura</vt:lpstr>
      <vt:lpstr>La scelta dell'argomento e l'analisi della letteratura (2)</vt:lpstr>
      <vt:lpstr>Dalla teoria al modello</vt:lpstr>
      <vt:lpstr>Le variabili</vt:lpstr>
      <vt:lpstr>Presentazione standard di PowerPoint</vt:lpstr>
      <vt:lpstr>Presentazione standard di PowerPoint</vt:lpstr>
      <vt:lpstr>Presentazione standard di PowerPoint</vt:lpstr>
      <vt:lpstr>Presentazione standard di PowerPoint</vt:lpstr>
      <vt:lpstr>Presentazione standard di PowerPoint</vt:lpstr>
      <vt:lpstr>Presentazione standard di PowerPoint</vt:lpstr>
      <vt:lpstr>Pianificazione del disegno sperimentale</vt:lpstr>
      <vt:lpstr>Il disegno sperimentale</vt:lpstr>
      <vt:lpstr>Presentazione standard di PowerPoint</vt:lpstr>
      <vt:lpstr>Presentazione standard di PowerPoint</vt:lpstr>
      <vt:lpstr>Disegno di ricerca monofattoriale</vt:lpstr>
      <vt:lpstr>Presentazione standard di PowerPoint</vt:lpstr>
      <vt:lpstr>Esiti di un disegno monofattoriale</vt:lpstr>
      <vt:lpstr>Presentazione standard di PowerPoint</vt:lpstr>
      <vt:lpstr>Presentazione standard di PowerPoint</vt:lpstr>
      <vt:lpstr>Presentazione standard di PowerPoint</vt:lpstr>
      <vt:lpstr>Disegni sperimentali multifattoriali</vt:lpstr>
      <vt:lpstr>Presentazione standard di PowerPoint</vt:lpstr>
      <vt:lpstr>Disegni misti</vt:lpstr>
      <vt:lpstr>Esiti di un disegno multifattoriale</vt:lpstr>
      <vt:lpstr>Presentazione standard di PowerPoint</vt:lpstr>
      <vt:lpstr>Presentazione standard di PowerPoint</vt:lpstr>
      <vt:lpstr>I disegni quasi-esperimenti</vt:lpstr>
      <vt:lpstr>Metodi descrittivi di ricerca</vt:lpstr>
      <vt:lpstr>Ricerche correlazionali</vt:lpstr>
      <vt:lpstr>Questo tipo di ricerca presenta alcuni problemi</vt:lpstr>
      <vt:lpstr>Osservazione naturalistica</vt:lpstr>
      <vt:lpstr>Inchiesta </vt:lpstr>
      <vt:lpstr>Caratteristiche dell’inchiesta </vt:lpstr>
      <vt:lpstr>Studio casi singoli</vt:lpstr>
      <vt:lpstr>Validita’ della ricerca</vt:lpstr>
      <vt:lpstr>Validità Interna</vt:lpstr>
      <vt:lpstr>Presentazione standard di PowerPoint</vt:lpstr>
    </vt:vector>
  </TitlesOfParts>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Come nasce una ricerca</dc:title>
  <dc:creator>Alessandra Anastasi</dc:creator>
  <cp:lastModifiedBy>alessandra anastasi</cp:lastModifiedBy>
  <cp:revision>28</cp:revision>
  <dcterms:created xsi:type="dcterms:W3CDTF">2015-04-02T13:22:23Z</dcterms:created>
  <dcterms:modified xsi:type="dcterms:W3CDTF">2015-04-15T17:20:53Z</dcterms:modified>
</cp:coreProperties>
</file>

<file path=docProps/thumbnail.jpeg>
</file>